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58" r:id="rId7"/>
    <p:sldId id="262" r:id="rId8"/>
    <p:sldId id="259" r:id="rId9"/>
    <p:sldId id="260" r:id="rId10"/>
    <p:sldId id="261" r:id="rId11"/>
    <p:sldId id="266" r:id="rId12"/>
    <p:sldId id="267"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31" d="100"/>
          <a:sy n="131" d="100"/>
        </p:scale>
        <p:origin x="40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66D4A7-32D9-4D14-A0B3-EA065E243B9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C417379B-E594-466E-A4DC-F36518C101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6D319534-432C-489E-BEAA-1F711DA9E9BC}"/>
              </a:ext>
            </a:extLst>
          </p:cNvPr>
          <p:cNvSpPr>
            <a:spLocks noGrp="1"/>
          </p:cNvSpPr>
          <p:nvPr>
            <p:ph type="dt" sz="half" idx="10"/>
          </p:nvPr>
        </p:nvSpPr>
        <p:spPr/>
        <p:txBody>
          <a:bodyPr/>
          <a:lstStyle/>
          <a:p>
            <a:fld id="{FD7A68E4-FF16-4DDF-8BEA-BB510D191E47}" type="datetimeFigureOut">
              <a:rPr lang="pl-PL" smtClean="0"/>
              <a:t>03.05.2021</a:t>
            </a:fld>
            <a:endParaRPr lang="pl-PL"/>
          </a:p>
        </p:txBody>
      </p:sp>
      <p:sp>
        <p:nvSpPr>
          <p:cNvPr id="5" name="Symbol zastępczy stopki 4">
            <a:extLst>
              <a:ext uri="{FF2B5EF4-FFF2-40B4-BE49-F238E27FC236}">
                <a16:creationId xmlns:a16="http://schemas.microsoft.com/office/drawing/2014/main" id="{86CF8EDE-206F-4F11-9727-348F9764E0A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ADE5C55-CFBD-4AC2-AF94-EA1AAA73BF34}"/>
              </a:ext>
            </a:extLst>
          </p:cNvPr>
          <p:cNvSpPr>
            <a:spLocks noGrp="1"/>
          </p:cNvSpPr>
          <p:nvPr>
            <p:ph type="sldNum" sz="quarter" idx="12"/>
          </p:nvPr>
        </p:nvSpPr>
        <p:spPr/>
        <p:txBody>
          <a:bodyPr/>
          <a:lstStyle/>
          <a:p>
            <a:fld id="{E01E732E-1E08-4D24-92A6-EF73B4965090}" type="slidenum">
              <a:rPr lang="pl-PL" smtClean="0"/>
              <a:t>‹#›</a:t>
            </a:fld>
            <a:endParaRPr lang="pl-PL"/>
          </a:p>
        </p:txBody>
      </p:sp>
    </p:spTree>
    <p:extLst>
      <p:ext uri="{BB962C8B-B14F-4D97-AF65-F5344CB8AC3E}">
        <p14:creationId xmlns:p14="http://schemas.microsoft.com/office/powerpoint/2010/main" val="161700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3CF806-BC2E-447E-82F6-6452B016EAB0}"/>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4294BD0-0B40-4881-8A64-E2BFF19A9CB4}"/>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2F017C8-93C6-4686-9984-681120E4A1E4}"/>
              </a:ext>
            </a:extLst>
          </p:cNvPr>
          <p:cNvSpPr>
            <a:spLocks noGrp="1"/>
          </p:cNvSpPr>
          <p:nvPr>
            <p:ph type="dt" sz="half" idx="10"/>
          </p:nvPr>
        </p:nvSpPr>
        <p:spPr/>
        <p:txBody>
          <a:bodyPr/>
          <a:lstStyle/>
          <a:p>
            <a:fld id="{FD7A68E4-FF16-4DDF-8BEA-BB510D191E47}" type="datetimeFigureOut">
              <a:rPr lang="pl-PL" smtClean="0"/>
              <a:t>03.05.2021</a:t>
            </a:fld>
            <a:endParaRPr lang="pl-PL"/>
          </a:p>
        </p:txBody>
      </p:sp>
      <p:sp>
        <p:nvSpPr>
          <p:cNvPr id="5" name="Symbol zastępczy stopki 4">
            <a:extLst>
              <a:ext uri="{FF2B5EF4-FFF2-40B4-BE49-F238E27FC236}">
                <a16:creationId xmlns:a16="http://schemas.microsoft.com/office/drawing/2014/main" id="{A5C61248-0709-4C94-9A45-86587060948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9D50445-3E8B-4DAF-BFC0-ECA9C94853A2}"/>
              </a:ext>
            </a:extLst>
          </p:cNvPr>
          <p:cNvSpPr>
            <a:spLocks noGrp="1"/>
          </p:cNvSpPr>
          <p:nvPr>
            <p:ph type="sldNum" sz="quarter" idx="12"/>
          </p:nvPr>
        </p:nvSpPr>
        <p:spPr/>
        <p:txBody>
          <a:bodyPr/>
          <a:lstStyle/>
          <a:p>
            <a:fld id="{E01E732E-1E08-4D24-92A6-EF73B4965090}" type="slidenum">
              <a:rPr lang="pl-PL" smtClean="0"/>
              <a:t>‹#›</a:t>
            </a:fld>
            <a:endParaRPr lang="pl-PL"/>
          </a:p>
        </p:txBody>
      </p:sp>
    </p:spTree>
    <p:extLst>
      <p:ext uri="{BB962C8B-B14F-4D97-AF65-F5344CB8AC3E}">
        <p14:creationId xmlns:p14="http://schemas.microsoft.com/office/powerpoint/2010/main" val="173632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3FE148E-CB2F-40D8-9AE1-E5BB6272A2F6}"/>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0DDA58E-C3F9-4A2C-9221-576F517BB363}"/>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58B93BA-B313-4ADD-8894-56477BF5FDCF}"/>
              </a:ext>
            </a:extLst>
          </p:cNvPr>
          <p:cNvSpPr>
            <a:spLocks noGrp="1"/>
          </p:cNvSpPr>
          <p:nvPr>
            <p:ph type="dt" sz="half" idx="10"/>
          </p:nvPr>
        </p:nvSpPr>
        <p:spPr/>
        <p:txBody>
          <a:bodyPr/>
          <a:lstStyle/>
          <a:p>
            <a:fld id="{FD7A68E4-FF16-4DDF-8BEA-BB510D191E47}" type="datetimeFigureOut">
              <a:rPr lang="pl-PL" smtClean="0"/>
              <a:t>03.05.2021</a:t>
            </a:fld>
            <a:endParaRPr lang="pl-PL"/>
          </a:p>
        </p:txBody>
      </p:sp>
      <p:sp>
        <p:nvSpPr>
          <p:cNvPr id="5" name="Symbol zastępczy stopki 4">
            <a:extLst>
              <a:ext uri="{FF2B5EF4-FFF2-40B4-BE49-F238E27FC236}">
                <a16:creationId xmlns:a16="http://schemas.microsoft.com/office/drawing/2014/main" id="{A3F1350F-7407-45FB-BC02-B938F970941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2C3D978-2D53-42D6-9CB7-EE6FC7F39DE0}"/>
              </a:ext>
            </a:extLst>
          </p:cNvPr>
          <p:cNvSpPr>
            <a:spLocks noGrp="1"/>
          </p:cNvSpPr>
          <p:nvPr>
            <p:ph type="sldNum" sz="quarter" idx="12"/>
          </p:nvPr>
        </p:nvSpPr>
        <p:spPr/>
        <p:txBody>
          <a:bodyPr/>
          <a:lstStyle/>
          <a:p>
            <a:fld id="{E01E732E-1E08-4D24-92A6-EF73B4965090}" type="slidenum">
              <a:rPr lang="pl-PL" smtClean="0"/>
              <a:t>‹#›</a:t>
            </a:fld>
            <a:endParaRPr lang="pl-PL"/>
          </a:p>
        </p:txBody>
      </p:sp>
    </p:spTree>
    <p:extLst>
      <p:ext uri="{BB962C8B-B14F-4D97-AF65-F5344CB8AC3E}">
        <p14:creationId xmlns:p14="http://schemas.microsoft.com/office/powerpoint/2010/main" val="23519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381891-6A3D-4997-AFF2-748D29E41E9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1AC4B0B7-7399-49A9-9634-A2F5A9C529D7}"/>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7A42E9F-CD8F-42C7-9382-9B4E729343F2}"/>
              </a:ext>
            </a:extLst>
          </p:cNvPr>
          <p:cNvSpPr>
            <a:spLocks noGrp="1"/>
          </p:cNvSpPr>
          <p:nvPr>
            <p:ph type="dt" sz="half" idx="10"/>
          </p:nvPr>
        </p:nvSpPr>
        <p:spPr/>
        <p:txBody>
          <a:bodyPr/>
          <a:lstStyle/>
          <a:p>
            <a:fld id="{FD7A68E4-FF16-4DDF-8BEA-BB510D191E47}" type="datetimeFigureOut">
              <a:rPr lang="pl-PL" smtClean="0"/>
              <a:t>03.05.2021</a:t>
            </a:fld>
            <a:endParaRPr lang="pl-PL"/>
          </a:p>
        </p:txBody>
      </p:sp>
      <p:sp>
        <p:nvSpPr>
          <p:cNvPr id="5" name="Symbol zastępczy stopki 4">
            <a:extLst>
              <a:ext uri="{FF2B5EF4-FFF2-40B4-BE49-F238E27FC236}">
                <a16:creationId xmlns:a16="http://schemas.microsoft.com/office/drawing/2014/main" id="{6D11E0FA-ECEB-40EB-AB09-01992CA62D6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2AF878D-511B-427D-A961-1D3995743B3B}"/>
              </a:ext>
            </a:extLst>
          </p:cNvPr>
          <p:cNvSpPr>
            <a:spLocks noGrp="1"/>
          </p:cNvSpPr>
          <p:nvPr>
            <p:ph type="sldNum" sz="quarter" idx="12"/>
          </p:nvPr>
        </p:nvSpPr>
        <p:spPr/>
        <p:txBody>
          <a:bodyPr/>
          <a:lstStyle/>
          <a:p>
            <a:fld id="{E01E732E-1E08-4D24-92A6-EF73B4965090}" type="slidenum">
              <a:rPr lang="pl-PL" smtClean="0"/>
              <a:t>‹#›</a:t>
            </a:fld>
            <a:endParaRPr lang="pl-PL"/>
          </a:p>
        </p:txBody>
      </p:sp>
    </p:spTree>
    <p:extLst>
      <p:ext uri="{BB962C8B-B14F-4D97-AF65-F5344CB8AC3E}">
        <p14:creationId xmlns:p14="http://schemas.microsoft.com/office/powerpoint/2010/main" val="4258277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FC0883-D25A-4D9E-A0AD-93BDD320DCDB}"/>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108BB35-922B-42F2-AA90-D82FDBE03D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A8F87D99-137E-49B3-9155-29ED424CAA16}"/>
              </a:ext>
            </a:extLst>
          </p:cNvPr>
          <p:cNvSpPr>
            <a:spLocks noGrp="1"/>
          </p:cNvSpPr>
          <p:nvPr>
            <p:ph type="dt" sz="half" idx="10"/>
          </p:nvPr>
        </p:nvSpPr>
        <p:spPr/>
        <p:txBody>
          <a:bodyPr/>
          <a:lstStyle/>
          <a:p>
            <a:fld id="{FD7A68E4-FF16-4DDF-8BEA-BB510D191E47}" type="datetimeFigureOut">
              <a:rPr lang="pl-PL" smtClean="0"/>
              <a:t>03.05.2021</a:t>
            </a:fld>
            <a:endParaRPr lang="pl-PL"/>
          </a:p>
        </p:txBody>
      </p:sp>
      <p:sp>
        <p:nvSpPr>
          <p:cNvPr id="5" name="Symbol zastępczy stopki 4">
            <a:extLst>
              <a:ext uri="{FF2B5EF4-FFF2-40B4-BE49-F238E27FC236}">
                <a16:creationId xmlns:a16="http://schemas.microsoft.com/office/drawing/2014/main" id="{670319A8-C0E1-4AA4-BF1E-CCB2C48F18A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C27048D-1E55-46C9-A846-B88995EC0082}"/>
              </a:ext>
            </a:extLst>
          </p:cNvPr>
          <p:cNvSpPr>
            <a:spLocks noGrp="1"/>
          </p:cNvSpPr>
          <p:nvPr>
            <p:ph type="sldNum" sz="quarter" idx="12"/>
          </p:nvPr>
        </p:nvSpPr>
        <p:spPr/>
        <p:txBody>
          <a:bodyPr/>
          <a:lstStyle/>
          <a:p>
            <a:fld id="{E01E732E-1E08-4D24-92A6-EF73B4965090}" type="slidenum">
              <a:rPr lang="pl-PL" smtClean="0"/>
              <a:t>‹#›</a:t>
            </a:fld>
            <a:endParaRPr lang="pl-PL"/>
          </a:p>
        </p:txBody>
      </p:sp>
    </p:spTree>
    <p:extLst>
      <p:ext uri="{BB962C8B-B14F-4D97-AF65-F5344CB8AC3E}">
        <p14:creationId xmlns:p14="http://schemas.microsoft.com/office/powerpoint/2010/main" val="253907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812A32-7C68-41B4-A8D5-6546C184C9A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BF0DF75-5E8F-4AFF-BC32-54DDB87A9CB3}"/>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B96439BA-BA3E-4C4F-BC0A-00497480EE9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92935D2-0FA4-4D28-B733-7730299876F8}"/>
              </a:ext>
            </a:extLst>
          </p:cNvPr>
          <p:cNvSpPr>
            <a:spLocks noGrp="1"/>
          </p:cNvSpPr>
          <p:nvPr>
            <p:ph type="dt" sz="half" idx="10"/>
          </p:nvPr>
        </p:nvSpPr>
        <p:spPr/>
        <p:txBody>
          <a:bodyPr/>
          <a:lstStyle/>
          <a:p>
            <a:fld id="{FD7A68E4-FF16-4DDF-8BEA-BB510D191E47}" type="datetimeFigureOut">
              <a:rPr lang="pl-PL" smtClean="0"/>
              <a:t>03.05.2021</a:t>
            </a:fld>
            <a:endParaRPr lang="pl-PL"/>
          </a:p>
        </p:txBody>
      </p:sp>
      <p:sp>
        <p:nvSpPr>
          <p:cNvPr id="6" name="Symbol zastępczy stopki 5">
            <a:extLst>
              <a:ext uri="{FF2B5EF4-FFF2-40B4-BE49-F238E27FC236}">
                <a16:creationId xmlns:a16="http://schemas.microsoft.com/office/drawing/2014/main" id="{3291FAAA-FCF4-4E72-851F-9A976BC01F8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72AC3F1-39FB-47E1-9A59-022A91C096D2}"/>
              </a:ext>
            </a:extLst>
          </p:cNvPr>
          <p:cNvSpPr>
            <a:spLocks noGrp="1"/>
          </p:cNvSpPr>
          <p:nvPr>
            <p:ph type="sldNum" sz="quarter" idx="12"/>
          </p:nvPr>
        </p:nvSpPr>
        <p:spPr/>
        <p:txBody>
          <a:bodyPr/>
          <a:lstStyle/>
          <a:p>
            <a:fld id="{E01E732E-1E08-4D24-92A6-EF73B4965090}" type="slidenum">
              <a:rPr lang="pl-PL" smtClean="0"/>
              <a:t>‹#›</a:t>
            </a:fld>
            <a:endParaRPr lang="pl-PL"/>
          </a:p>
        </p:txBody>
      </p:sp>
    </p:spTree>
    <p:extLst>
      <p:ext uri="{BB962C8B-B14F-4D97-AF65-F5344CB8AC3E}">
        <p14:creationId xmlns:p14="http://schemas.microsoft.com/office/powerpoint/2010/main" val="65102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66C179-47E0-4EBD-9C7A-06AF18CCC879}"/>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755CF97-EF14-4A4D-8CC9-0216C87FAB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CCB76127-1C4D-4C74-8404-822726A38A0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B682E516-4A7D-4797-9682-C140368D08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9FB4273F-D8C3-476A-9964-07B9E0C2AB6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BB41F982-FB18-4EC5-831A-8985942A1023}"/>
              </a:ext>
            </a:extLst>
          </p:cNvPr>
          <p:cNvSpPr>
            <a:spLocks noGrp="1"/>
          </p:cNvSpPr>
          <p:nvPr>
            <p:ph type="dt" sz="half" idx="10"/>
          </p:nvPr>
        </p:nvSpPr>
        <p:spPr/>
        <p:txBody>
          <a:bodyPr/>
          <a:lstStyle/>
          <a:p>
            <a:fld id="{FD7A68E4-FF16-4DDF-8BEA-BB510D191E47}" type="datetimeFigureOut">
              <a:rPr lang="pl-PL" smtClean="0"/>
              <a:t>03.05.2021</a:t>
            </a:fld>
            <a:endParaRPr lang="pl-PL"/>
          </a:p>
        </p:txBody>
      </p:sp>
      <p:sp>
        <p:nvSpPr>
          <p:cNvPr id="8" name="Symbol zastępczy stopki 7">
            <a:extLst>
              <a:ext uri="{FF2B5EF4-FFF2-40B4-BE49-F238E27FC236}">
                <a16:creationId xmlns:a16="http://schemas.microsoft.com/office/drawing/2014/main" id="{0ED9023B-3E89-4B6F-AEF7-FE1205879616}"/>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A7F056B3-8002-4B2B-936B-62843EB1B115}"/>
              </a:ext>
            </a:extLst>
          </p:cNvPr>
          <p:cNvSpPr>
            <a:spLocks noGrp="1"/>
          </p:cNvSpPr>
          <p:nvPr>
            <p:ph type="sldNum" sz="quarter" idx="12"/>
          </p:nvPr>
        </p:nvSpPr>
        <p:spPr/>
        <p:txBody>
          <a:bodyPr/>
          <a:lstStyle/>
          <a:p>
            <a:fld id="{E01E732E-1E08-4D24-92A6-EF73B4965090}" type="slidenum">
              <a:rPr lang="pl-PL" smtClean="0"/>
              <a:t>‹#›</a:t>
            </a:fld>
            <a:endParaRPr lang="pl-PL"/>
          </a:p>
        </p:txBody>
      </p:sp>
    </p:spTree>
    <p:extLst>
      <p:ext uri="{BB962C8B-B14F-4D97-AF65-F5344CB8AC3E}">
        <p14:creationId xmlns:p14="http://schemas.microsoft.com/office/powerpoint/2010/main" val="1642861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5F4A74-2430-4DC3-A058-B26C0731D8B8}"/>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A2B8B87-3B37-4355-9A0C-F293FE482EFC}"/>
              </a:ext>
            </a:extLst>
          </p:cNvPr>
          <p:cNvSpPr>
            <a:spLocks noGrp="1"/>
          </p:cNvSpPr>
          <p:nvPr>
            <p:ph type="dt" sz="half" idx="10"/>
          </p:nvPr>
        </p:nvSpPr>
        <p:spPr/>
        <p:txBody>
          <a:bodyPr/>
          <a:lstStyle/>
          <a:p>
            <a:fld id="{FD7A68E4-FF16-4DDF-8BEA-BB510D191E47}" type="datetimeFigureOut">
              <a:rPr lang="pl-PL" smtClean="0"/>
              <a:t>03.05.2021</a:t>
            </a:fld>
            <a:endParaRPr lang="pl-PL"/>
          </a:p>
        </p:txBody>
      </p:sp>
      <p:sp>
        <p:nvSpPr>
          <p:cNvPr id="4" name="Symbol zastępczy stopki 3">
            <a:extLst>
              <a:ext uri="{FF2B5EF4-FFF2-40B4-BE49-F238E27FC236}">
                <a16:creationId xmlns:a16="http://schemas.microsoft.com/office/drawing/2014/main" id="{CDD4DC03-7BA3-47F7-9F3B-AA7954277C3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C8AE3B05-63D0-40B8-A46C-DC943EAC02EB}"/>
              </a:ext>
            </a:extLst>
          </p:cNvPr>
          <p:cNvSpPr>
            <a:spLocks noGrp="1"/>
          </p:cNvSpPr>
          <p:nvPr>
            <p:ph type="sldNum" sz="quarter" idx="12"/>
          </p:nvPr>
        </p:nvSpPr>
        <p:spPr/>
        <p:txBody>
          <a:bodyPr/>
          <a:lstStyle/>
          <a:p>
            <a:fld id="{E01E732E-1E08-4D24-92A6-EF73B4965090}" type="slidenum">
              <a:rPr lang="pl-PL" smtClean="0"/>
              <a:t>‹#›</a:t>
            </a:fld>
            <a:endParaRPr lang="pl-PL"/>
          </a:p>
        </p:txBody>
      </p:sp>
    </p:spTree>
    <p:extLst>
      <p:ext uri="{BB962C8B-B14F-4D97-AF65-F5344CB8AC3E}">
        <p14:creationId xmlns:p14="http://schemas.microsoft.com/office/powerpoint/2010/main" val="1814970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E002A428-4838-4C4B-9822-A2A0E7BED03A}"/>
              </a:ext>
            </a:extLst>
          </p:cNvPr>
          <p:cNvSpPr>
            <a:spLocks noGrp="1"/>
          </p:cNvSpPr>
          <p:nvPr>
            <p:ph type="dt" sz="half" idx="10"/>
          </p:nvPr>
        </p:nvSpPr>
        <p:spPr/>
        <p:txBody>
          <a:bodyPr/>
          <a:lstStyle/>
          <a:p>
            <a:fld id="{FD7A68E4-FF16-4DDF-8BEA-BB510D191E47}" type="datetimeFigureOut">
              <a:rPr lang="pl-PL" smtClean="0"/>
              <a:t>03.05.2021</a:t>
            </a:fld>
            <a:endParaRPr lang="pl-PL"/>
          </a:p>
        </p:txBody>
      </p:sp>
      <p:sp>
        <p:nvSpPr>
          <p:cNvPr id="3" name="Symbol zastępczy stopki 2">
            <a:extLst>
              <a:ext uri="{FF2B5EF4-FFF2-40B4-BE49-F238E27FC236}">
                <a16:creationId xmlns:a16="http://schemas.microsoft.com/office/drawing/2014/main" id="{1B33AD4B-097E-4F2C-9BD1-4012DD2726DF}"/>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4B06B885-9875-49EE-8A71-E2B342843A1A}"/>
              </a:ext>
            </a:extLst>
          </p:cNvPr>
          <p:cNvSpPr>
            <a:spLocks noGrp="1"/>
          </p:cNvSpPr>
          <p:nvPr>
            <p:ph type="sldNum" sz="quarter" idx="12"/>
          </p:nvPr>
        </p:nvSpPr>
        <p:spPr/>
        <p:txBody>
          <a:bodyPr/>
          <a:lstStyle/>
          <a:p>
            <a:fld id="{E01E732E-1E08-4D24-92A6-EF73B4965090}" type="slidenum">
              <a:rPr lang="pl-PL" smtClean="0"/>
              <a:t>‹#›</a:t>
            </a:fld>
            <a:endParaRPr lang="pl-PL"/>
          </a:p>
        </p:txBody>
      </p:sp>
    </p:spTree>
    <p:extLst>
      <p:ext uri="{BB962C8B-B14F-4D97-AF65-F5344CB8AC3E}">
        <p14:creationId xmlns:p14="http://schemas.microsoft.com/office/powerpoint/2010/main" val="304831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1C279D-AE08-45A8-8E93-099898576F1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279EC3B-5306-4FF4-AD7F-870B6D6301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E4ADBD7-DD65-4D3C-AD7C-44F87C407E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148EA2E-A2FA-4618-A040-A5D0FA079377}"/>
              </a:ext>
            </a:extLst>
          </p:cNvPr>
          <p:cNvSpPr>
            <a:spLocks noGrp="1"/>
          </p:cNvSpPr>
          <p:nvPr>
            <p:ph type="dt" sz="half" idx="10"/>
          </p:nvPr>
        </p:nvSpPr>
        <p:spPr/>
        <p:txBody>
          <a:bodyPr/>
          <a:lstStyle/>
          <a:p>
            <a:fld id="{FD7A68E4-FF16-4DDF-8BEA-BB510D191E47}" type="datetimeFigureOut">
              <a:rPr lang="pl-PL" smtClean="0"/>
              <a:t>03.05.2021</a:t>
            </a:fld>
            <a:endParaRPr lang="pl-PL"/>
          </a:p>
        </p:txBody>
      </p:sp>
      <p:sp>
        <p:nvSpPr>
          <p:cNvPr id="6" name="Symbol zastępczy stopki 5">
            <a:extLst>
              <a:ext uri="{FF2B5EF4-FFF2-40B4-BE49-F238E27FC236}">
                <a16:creationId xmlns:a16="http://schemas.microsoft.com/office/drawing/2014/main" id="{2F625E72-A6D6-4535-BB64-00CD1E95CB6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69E6F1F-F76C-4032-8431-6C681AB2059C}"/>
              </a:ext>
            </a:extLst>
          </p:cNvPr>
          <p:cNvSpPr>
            <a:spLocks noGrp="1"/>
          </p:cNvSpPr>
          <p:nvPr>
            <p:ph type="sldNum" sz="quarter" idx="12"/>
          </p:nvPr>
        </p:nvSpPr>
        <p:spPr/>
        <p:txBody>
          <a:bodyPr/>
          <a:lstStyle/>
          <a:p>
            <a:fld id="{E01E732E-1E08-4D24-92A6-EF73B4965090}" type="slidenum">
              <a:rPr lang="pl-PL" smtClean="0"/>
              <a:t>‹#›</a:t>
            </a:fld>
            <a:endParaRPr lang="pl-PL"/>
          </a:p>
        </p:txBody>
      </p:sp>
    </p:spTree>
    <p:extLst>
      <p:ext uri="{BB962C8B-B14F-4D97-AF65-F5344CB8AC3E}">
        <p14:creationId xmlns:p14="http://schemas.microsoft.com/office/powerpoint/2010/main" val="4079822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5778CD-1C42-4CC3-BF92-2E087A6064A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A064751B-112F-41A0-A326-C751CF1969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F63AB47E-CB80-4E40-BBB0-9383F52AD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6EC8CD5-5DA5-4381-AF14-05906B945C16}"/>
              </a:ext>
            </a:extLst>
          </p:cNvPr>
          <p:cNvSpPr>
            <a:spLocks noGrp="1"/>
          </p:cNvSpPr>
          <p:nvPr>
            <p:ph type="dt" sz="half" idx="10"/>
          </p:nvPr>
        </p:nvSpPr>
        <p:spPr/>
        <p:txBody>
          <a:bodyPr/>
          <a:lstStyle/>
          <a:p>
            <a:fld id="{FD7A68E4-FF16-4DDF-8BEA-BB510D191E47}" type="datetimeFigureOut">
              <a:rPr lang="pl-PL" smtClean="0"/>
              <a:t>03.05.2021</a:t>
            </a:fld>
            <a:endParaRPr lang="pl-PL"/>
          </a:p>
        </p:txBody>
      </p:sp>
      <p:sp>
        <p:nvSpPr>
          <p:cNvPr id="6" name="Symbol zastępczy stopki 5">
            <a:extLst>
              <a:ext uri="{FF2B5EF4-FFF2-40B4-BE49-F238E27FC236}">
                <a16:creationId xmlns:a16="http://schemas.microsoft.com/office/drawing/2014/main" id="{AAEE770D-D6A0-4399-A546-47F158DCAC4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AE7A4CD-B7C5-4819-A929-E7DE0D10FDF0}"/>
              </a:ext>
            </a:extLst>
          </p:cNvPr>
          <p:cNvSpPr>
            <a:spLocks noGrp="1"/>
          </p:cNvSpPr>
          <p:nvPr>
            <p:ph type="sldNum" sz="quarter" idx="12"/>
          </p:nvPr>
        </p:nvSpPr>
        <p:spPr/>
        <p:txBody>
          <a:bodyPr/>
          <a:lstStyle/>
          <a:p>
            <a:fld id="{E01E732E-1E08-4D24-92A6-EF73B4965090}" type="slidenum">
              <a:rPr lang="pl-PL" smtClean="0"/>
              <a:t>‹#›</a:t>
            </a:fld>
            <a:endParaRPr lang="pl-PL"/>
          </a:p>
        </p:txBody>
      </p:sp>
    </p:spTree>
    <p:extLst>
      <p:ext uri="{BB962C8B-B14F-4D97-AF65-F5344CB8AC3E}">
        <p14:creationId xmlns:p14="http://schemas.microsoft.com/office/powerpoint/2010/main" val="229606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8E4FFFE-BF6F-49C6-97B4-30055429DE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64B27E9-6048-4886-8ED4-F0320079F1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71DFC8F-D18D-4FC0-9CA3-3C71BFEB37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A68E4-FF16-4DDF-8BEA-BB510D191E47}" type="datetimeFigureOut">
              <a:rPr lang="pl-PL" smtClean="0"/>
              <a:t>03.05.2021</a:t>
            </a:fld>
            <a:endParaRPr lang="pl-PL"/>
          </a:p>
        </p:txBody>
      </p:sp>
      <p:sp>
        <p:nvSpPr>
          <p:cNvPr id="5" name="Symbol zastępczy stopki 4">
            <a:extLst>
              <a:ext uri="{FF2B5EF4-FFF2-40B4-BE49-F238E27FC236}">
                <a16:creationId xmlns:a16="http://schemas.microsoft.com/office/drawing/2014/main" id="{1BD4F270-EBDB-4650-A49B-6D8DB84A5D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0535EB18-4BC3-4EB0-AA1B-499DF51330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E732E-1E08-4D24-92A6-EF73B4965090}" type="slidenum">
              <a:rPr lang="pl-PL" smtClean="0"/>
              <a:t>‹#›</a:t>
            </a:fld>
            <a:endParaRPr lang="pl-PL"/>
          </a:p>
        </p:txBody>
      </p:sp>
    </p:spTree>
    <p:extLst>
      <p:ext uri="{BB962C8B-B14F-4D97-AF65-F5344CB8AC3E}">
        <p14:creationId xmlns:p14="http://schemas.microsoft.com/office/powerpoint/2010/main" val="1318655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92E1A4-38CE-4478-A9AC-589AC66DBE90}"/>
              </a:ext>
            </a:extLst>
          </p:cNvPr>
          <p:cNvSpPr>
            <a:spLocks noGrp="1"/>
          </p:cNvSpPr>
          <p:nvPr>
            <p:ph type="ctrTitle"/>
          </p:nvPr>
        </p:nvSpPr>
        <p:spPr/>
        <p:txBody>
          <a:bodyPr>
            <a:normAutofit fontScale="90000"/>
          </a:bodyPr>
          <a:lstStyle/>
          <a:p>
            <a:r>
              <a:rPr lang="en-US" b="1" i="1" dirty="0">
                <a:latin typeface="Georgia" panose="02040502050405020303" pitchFamily="18" charset="0"/>
              </a:rPr>
              <a:t>Pandemic’s impact on increasing the shadow economy performance</a:t>
            </a:r>
            <a:endParaRPr lang="pl-PL" dirty="0">
              <a:latin typeface="Georgia" panose="02040502050405020303" pitchFamily="18" charset="0"/>
            </a:endParaRPr>
          </a:p>
        </p:txBody>
      </p:sp>
      <p:sp>
        <p:nvSpPr>
          <p:cNvPr id="3" name="Podtytuł 2">
            <a:extLst>
              <a:ext uri="{FF2B5EF4-FFF2-40B4-BE49-F238E27FC236}">
                <a16:creationId xmlns:a16="http://schemas.microsoft.com/office/drawing/2014/main" id="{CC3DF3E5-A9BA-420D-9641-8C34807EBF78}"/>
              </a:ext>
            </a:extLst>
          </p:cNvPr>
          <p:cNvSpPr>
            <a:spLocks noGrp="1"/>
          </p:cNvSpPr>
          <p:nvPr>
            <p:ph type="subTitle" idx="1"/>
          </p:nvPr>
        </p:nvSpPr>
        <p:spPr/>
        <p:txBody>
          <a:bodyPr/>
          <a:lstStyle/>
          <a:p>
            <a:r>
              <a:rPr lang="pl-PL" dirty="0">
                <a:latin typeface="Georgia" panose="02040502050405020303" pitchFamily="18" charset="0"/>
                <a:ea typeface="DengXian" panose="020B0503020204020204" pitchFamily="2" charset="-122"/>
              </a:rPr>
              <a:t>Andrzej Buszko dr hab. </a:t>
            </a:r>
            <a:r>
              <a:rPr lang="pl-PL" dirty="0" err="1">
                <a:latin typeface="Georgia" panose="02040502050405020303" pitchFamily="18" charset="0"/>
                <a:ea typeface="DengXian" panose="020B0503020204020204" pitchFamily="2" charset="-122"/>
              </a:rPr>
              <a:t>professor</a:t>
            </a:r>
            <a:r>
              <a:rPr lang="pl-PL" dirty="0">
                <a:latin typeface="Georgia" panose="02040502050405020303" pitchFamily="18" charset="0"/>
                <a:ea typeface="DengXian" panose="020B0503020204020204" pitchFamily="2" charset="-122"/>
              </a:rPr>
              <a:t> of Warmia and Mazury University  Olsztyn Poland</a:t>
            </a:r>
          </a:p>
          <a:p>
            <a:endParaRPr lang="pl-PL" dirty="0">
              <a:latin typeface="Georgia" panose="02040502050405020303" pitchFamily="18" charset="0"/>
              <a:ea typeface="DengXian" panose="020B0503020204020204" pitchFamily="2" charset="-122"/>
            </a:endParaRPr>
          </a:p>
        </p:txBody>
      </p:sp>
    </p:spTree>
    <p:extLst>
      <p:ext uri="{BB962C8B-B14F-4D97-AF65-F5344CB8AC3E}">
        <p14:creationId xmlns:p14="http://schemas.microsoft.com/office/powerpoint/2010/main" val="1199780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90ECFA-09C4-4BF2-9C30-2418B7F4DE8B}"/>
              </a:ext>
            </a:extLst>
          </p:cNvPr>
          <p:cNvSpPr>
            <a:spLocks noGrp="1"/>
          </p:cNvSpPr>
          <p:nvPr>
            <p:ph type="title"/>
          </p:nvPr>
        </p:nvSpPr>
        <p:spPr>
          <a:xfrm>
            <a:off x="838200" y="365125"/>
            <a:ext cx="10515600" cy="5555228"/>
          </a:xfrm>
        </p:spPr>
        <p:txBody>
          <a:bodyPr>
            <a:normAutofit/>
          </a:bodyPr>
          <a:lstStyle/>
          <a:p>
            <a:pPr algn="ctr"/>
            <a:r>
              <a:rPr lang="pl-PL" dirty="0">
                <a:latin typeface="Georgia" panose="02040502050405020303" pitchFamily="18" charset="0"/>
              </a:rPr>
              <a:t>The </a:t>
            </a:r>
            <a:r>
              <a:rPr lang="pl-PL" dirty="0" err="1">
                <a:latin typeface="Georgia" panose="02040502050405020303" pitchFamily="18" charset="0"/>
              </a:rPr>
              <a:t>level</a:t>
            </a:r>
            <a:r>
              <a:rPr lang="pl-PL" dirty="0">
                <a:latin typeface="Georgia" panose="02040502050405020303" pitchFamily="18" charset="0"/>
              </a:rPr>
              <a:t> of </a:t>
            </a:r>
            <a:r>
              <a:rPr lang="pl-PL" dirty="0" err="1">
                <a:latin typeface="Georgia" panose="02040502050405020303" pitchFamily="18" charset="0"/>
              </a:rPr>
              <a:t>shadow</a:t>
            </a:r>
            <a:r>
              <a:rPr lang="pl-PL" dirty="0">
                <a:latin typeface="Georgia" panose="02040502050405020303" pitchFamily="18" charset="0"/>
              </a:rPr>
              <a:t> </a:t>
            </a:r>
            <a:r>
              <a:rPr lang="pl-PL" dirty="0" err="1">
                <a:latin typeface="Georgia" panose="02040502050405020303" pitchFamily="18" charset="0"/>
              </a:rPr>
              <a:t>economy</a:t>
            </a:r>
            <a:r>
              <a:rPr lang="pl-PL" dirty="0">
                <a:latin typeface="Georgia" panose="02040502050405020303" pitchFamily="18" charset="0"/>
              </a:rPr>
              <a:t> in </a:t>
            </a:r>
            <a:r>
              <a:rPr lang="pl-PL" dirty="0" err="1">
                <a:latin typeface="Georgia" panose="02040502050405020303" pitchFamily="18" charset="0"/>
              </a:rPr>
              <a:t>selected</a:t>
            </a:r>
            <a:r>
              <a:rPr lang="pl-PL" dirty="0">
                <a:latin typeface="Georgia" panose="02040502050405020303" pitchFamily="18" charset="0"/>
              </a:rPr>
              <a:t> </a:t>
            </a:r>
            <a:r>
              <a:rPr lang="pl-PL" dirty="0" err="1">
                <a:latin typeface="Georgia" panose="02040502050405020303" pitchFamily="18" charset="0"/>
              </a:rPr>
              <a:t>countries</a:t>
            </a:r>
            <a:r>
              <a:rPr lang="pl-PL" dirty="0">
                <a:latin typeface="Georgia" panose="02040502050405020303" pitchFamily="18" charset="0"/>
              </a:rPr>
              <a:t> 2020 (%GDP)</a:t>
            </a:r>
            <a:br>
              <a:rPr lang="pl-PL" dirty="0">
                <a:latin typeface="Georgia" panose="02040502050405020303" pitchFamily="18" charset="0"/>
              </a:rPr>
            </a:br>
            <a:br>
              <a:rPr lang="pl-PL" dirty="0">
                <a:latin typeface="Georgia" panose="02040502050405020303" pitchFamily="18" charset="0"/>
              </a:rPr>
            </a:br>
            <a:br>
              <a:rPr lang="pl-PL" dirty="0">
                <a:latin typeface="Georgia" panose="02040502050405020303" pitchFamily="18" charset="0"/>
              </a:rPr>
            </a:br>
            <a:br>
              <a:rPr lang="pl-PL" dirty="0">
                <a:latin typeface="Georgia" panose="02040502050405020303" pitchFamily="18" charset="0"/>
              </a:rPr>
            </a:br>
            <a:br>
              <a:rPr lang="pl-PL" dirty="0"/>
            </a:br>
            <a:br>
              <a:rPr lang="pl-PL" dirty="0"/>
            </a:br>
            <a:br>
              <a:rPr lang="pl-PL" dirty="0"/>
            </a:br>
            <a:endParaRPr lang="pl-PL" dirty="0"/>
          </a:p>
        </p:txBody>
      </p:sp>
      <p:graphicFrame>
        <p:nvGraphicFramePr>
          <p:cNvPr id="4" name="Tabela 4">
            <a:extLst>
              <a:ext uri="{FF2B5EF4-FFF2-40B4-BE49-F238E27FC236}">
                <a16:creationId xmlns:a16="http://schemas.microsoft.com/office/drawing/2014/main" id="{93EA6917-20D7-49C4-8942-B6D501F11590}"/>
              </a:ext>
            </a:extLst>
          </p:cNvPr>
          <p:cNvGraphicFramePr>
            <a:graphicFrameLocks noGrp="1"/>
          </p:cNvGraphicFramePr>
          <p:nvPr>
            <p:extLst>
              <p:ext uri="{D42A27DB-BD31-4B8C-83A1-F6EECF244321}">
                <p14:modId xmlns:p14="http://schemas.microsoft.com/office/powerpoint/2010/main" val="2774806408"/>
              </p:ext>
            </p:extLst>
          </p:nvPr>
        </p:nvGraphicFramePr>
        <p:xfrm>
          <a:off x="715617" y="2584174"/>
          <a:ext cx="10402958" cy="4181061"/>
        </p:xfrm>
        <a:graphic>
          <a:graphicData uri="http://schemas.openxmlformats.org/drawingml/2006/table">
            <a:tbl>
              <a:tblPr firstRow="1" bandRow="1">
                <a:tableStyleId>{5C22544A-7EE6-4342-B048-85BDC9FD1C3A}</a:tableStyleId>
              </a:tblPr>
              <a:tblGrid>
                <a:gridCol w="3037631">
                  <a:extLst>
                    <a:ext uri="{9D8B030D-6E8A-4147-A177-3AD203B41FA5}">
                      <a16:colId xmlns:a16="http://schemas.microsoft.com/office/drawing/2014/main" val="625491881"/>
                    </a:ext>
                  </a:extLst>
                </a:gridCol>
                <a:gridCol w="2974583">
                  <a:extLst>
                    <a:ext uri="{9D8B030D-6E8A-4147-A177-3AD203B41FA5}">
                      <a16:colId xmlns:a16="http://schemas.microsoft.com/office/drawing/2014/main" val="315130463"/>
                    </a:ext>
                  </a:extLst>
                </a:gridCol>
                <a:gridCol w="4390744">
                  <a:extLst>
                    <a:ext uri="{9D8B030D-6E8A-4147-A177-3AD203B41FA5}">
                      <a16:colId xmlns:a16="http://schemas.microsoft.com/office/drawing/2014/main" val="1496888158"/>
                    </a:ext>
                  </a:extLst>
                </a:gridCol>
              </a:tblGrid>
              <a:tr h="980661">
                <a:tc>
                  <a:txBody>
                    <a:bodyPr/>
                    <a:lstStyle/>
                    <a:p>
                      <a:pPr algn="ctr"/>
                      <a:r>
                        <a:rPr lang="pl-PL" sz="2400" dirty="0">
                          <a:solidFill>
                            <a:schemeClr val="tx1"/>
                          </a:solidFill>
                          <a:latin typeface="Georgia" panose="02040502050405020303" pitchFamily="18" charset="0"/>
                        </a:rPr>
                        <a:t>Country</a:t>
                      </a:r>
                    </a:p>
                  </a:txBody>
                  <a:tcPr/>
                </a:tc>
                <a:tc>
                  <a:txBody>
                    <a:bodyPr/>
                    <a:lstStyle/>
                    <a:p>
                      <a:pPr algn="ctr"/>
                      <a:r>
                        <a:rPr lang="pl-PL" sz="2400" b="1" dirty="0">
                          <a:solidFill>
                            <a:schemeClr val="tx1"/>
                          </a:solidFill>
                          <a:latin typeface="Georgia" panose="02040502050405020303" pitchFamily="18" charset="0"/>
                        </a:rPr>
                        <a:t>Level of </a:t>
                      </a:r>
                      <a:r>
                        <a:rPr lang="pl-PL" sz="2400" b="1" dirty="0" err="1">
                          <a:solidFill>
                            <a:schemeClr val="tx1"/>
                          </a:solidFill>
                          <a:latin typeface="Georgia" panose="02040502050405020303" pitchFamily="18" charset="0"/>
                        </a:rPr>
                        <a:t>shadow</a:t>
                      </a:r>
                      <a:r>
                        <a:rPr lang="pl-PL" sz="2400" b="1" dirty="0">
                          <a:solidFill>
                            <a:schemeClr val="tx1"/>
                          </a:solidFill>
                          <a:latin typeface="Georgia" panose="02040502050405020303" pitchFamily="18" charset="0"/>
                        </a:rPr>
                        <a:t> </a:t>
                      </a:r>
                      <a:r>
                        <a:rPr lang="pl-PL" sz="2400" b="1" dirty="0" err="1">
                          <a:solidFill>
                            <a:schemeClr val="tx1"/>
                          </a:solidFill>
                          <a:latin typeface="Georgia" panose="02040502050405020303" pitchFamily="18" charset="0"/>
                        </a:rPr>
                        <a:t>economy</a:t>
                      </a:r>
                      <a:r>
                        <a:rPr lang="pl-PL" sz="2400" b="1" dirty="0">
                          <a:solidFill>
                            <a:schemeClr val="tx1"/>
                          </a:solidFill>
                          <a:latin typeface="Georgia" panose="02040502050405020303" pitchFamily="18" charset="0"/>
                        </a:rPr>
                        <a:t> </a:t>
                      </a:r>
                    </a:p>
                  </a:txBody>
                  <a:tcPr/>
                </a:tc>
                <a:tc>
                  <a:txBody>
                    <a:bodyPr/>
                    <a:lstStyle/>
                    <a:p>
                      <a:r>
                        <a:rPr lang="pl-PL" sz="2400" dirty="0" err="1">
                          <a:solidFill>
                            <a:schemeClr val="tx1"/>
                          </a:solidFill>
                          <a:latin typeface="Georgia" panose="02040502050405020303" pitchFamily="18" charset="0"/>
                        </a:rPr>
                        <a:t>Change</a:t>
                      </a:r>
                      <a:r>
                        <a:rPr lang="pl-PL" sz="2400" dirty="0">
                          <a:solidFill>
                            <a:schemeClr val="tx1"/>
                          </a:solidFill>
                          <a:latin typeface="Georgia" panose="02040502050405020303" pitchFamily="18" charset="0"/>
                        </a:rPr>
                        <a:t> </a:t>
                      </a:r>
                      <a:r>
                        <a:rPr lang="pl-PL" sz="2400" dirty="0" err="1">
                          <a:solidFill>
                            <a:schemeClr val="tx1"/>
                          </a:solidFill>
                          <a:latin typeface="Georgia" panose="02040502050405020303" pitchFamily="18" charset="0"/>
                        </a:rPr>
                        <a:t>compared</a:t>
                      </a:r>
                      <a:r>
                        <a:rPr lang="pl-PL" sz="2400" dirty="0">
                          <a:solidFill>
                            <a:schemeClr val="tx1"/>
                          </a:solidFill>
                          <a:latin typeface="Georgia" panose="02040502050405020303" pitchFamily="18" charset="0"/>
                        </a:rPr>
                        <a:t> to 2019</a:t>
                      </a:r>
                    </a:p>
                  </a:txBody>
                  <a:tcPr/>
                </a:tc>
                <a:extLst>
                  <a:ext uri="{0D108BD9-81ED-4DB2-BD59-A6C34878D82A}">
                    <a16:rowId xmlns:a16="http://schemas.microsoft.com/office/drawing/2014/main" val="422076386"/>
                  </a:ext>
                </a:extLst>
              </a:tr>
              <a:tr h="370840">
                <a:tc>
                  <a:txBody>
                    <a:bodyPr/>
                    <a:lstStyle/>
                    <a:p>
                      <a:pPr algn="ctr"/>
                      <a:r>
                        <a:rPr lang="pl-PL" sz="2400" dirty="0" err="1">
                          <a:latin typeface="Georgia" panose="02040502050405020303" pitchFamily="18" charset="0"/>
                        </a:rPr>
                        <a:t>Lithuania</a:t>
                      </a:r>
                      <a:endParaRPr lang="pl-PL" sz="2400" dirty="0">
                        <a:latin typeface="Georgia" panose="02040502050405020303" pitchFamily="18" charset="0"/>
                      </a:endParaRPr>
                    </a:p>
                  </a:txBody>
                  <a:tcPr/>
                </a:tc>
                <a:tc>
                  <a:txBody>
                    <a:bodyPr/>
                    <a:lstStyle/>
                    <a:p>
                      <a:pPr algn="ctr"/>
                      <a:r>
                        <a:rPr lang="pl-PL" sz="2400" dirty="0">
                          <a:latin typeface="Georgia" panose="02040502050405020303" pitchFamily="18" charset="0"/>
                        </a:rPr>
                        <a:t>24%</a:t>
                      </a:r>
                    </a:p>
                  </a:txBody>
                  <a:tcPr/>
                </a:tc>
                <a:tc>
                  <a:txBody>
                    <a:bodyPr/>
                    <a:lstStyle/>
                    <a:p>
                      <a:pPr algn="ctr"/>
                      <a:r>
                        <a:rPr lang="pl-PL" sz="2400" dirty="0">
                          <a:latin typeface="Georgia" panose="02040502050405020303" pitchFamily="18" charset="0"/>
                        </a:rPr>
                        <a:t>4%</a:t>
                      </a:r>
                    </a:p>
                  </a:txBody>
                  <a:tcPr/>
                </a:tc>
                <a:extLst>
                  <a:ext uri="{0D108BD9-81ED-4DB2-BD59-A6C34878D82A}">
                    <a16:rowId xmlns:a16="http://schemas.microsoft.com/office/drawing/2014/main" val="2965424724"/>
                  </a:ext>
                </a:extLst>
              </a:tr>
              <a:tr h="370840">
                <a:tc>
                  <a:txBody>
                    <a:bodyPr/>
                    <a:lstStyle/>
                    <a:p>
                      <a:pPr algn="ctr"/>
                      <a:r>
                        <a:rPr lang="pl-PL" sz="2400" dirty="0" err="1">
                          <a:latin typeface="Georgia" panose="02040502050405020303" pitchFamily="18" charset="0"/>
                        </a:rPr>
                        <a:t>Latvia</a:t>
                      </a:r>
                      <a:endParaRPr lang="pl-PL" sz="2400" dirty="0">
                        <a:latin typeface="Georgia" panose="02040502050405020303" pitchFamily="18" charset="0"/>
                      </a:endParaRPr>
                    </a:p>
                  </a:txBody>
                  <a:tcPr/>
                </a:tc>
                <a:tc>
                  <a:txBody>
                    <a:bodyPr/>
                    <a:lstStyle/>
                    <a:p>
                      <a:pPr algn="ctr"/>
                      <a:r>
                        <a:rPr lang="pl-PL" sz="2400" dirty="0">
                          <a:latin typeface="Georgia" panose="02040502050405020303" pitchFamily="18" charset="0"/>
                        </a:rPr>
                        <a:t>23%</a:t>
                      </a:r>
                    </a:p>
                  </a:txBody>
                  <a:tcPr/>
                </a:tc>
                <a:tc>
                  <a:txBody>
                    <a:bodyPr/>
                    <a:lstStyle/>
                    <a:p>
                      <a:pPr algn="ctr"/>
                      <a:r>
                        <a:rPr lang="pl-PL" sz="2400" dirty="0">
                          <a:latin typeface="Georgia" panose="02040502050405020303" pitchFamily="18" charset="0"/>
                        </a:rPr>
                        <a:t>5%</a:t>
                      </a:r>
                    </a:p>
                  </a:txBody>
                  <a:tcPr/>
                </a:tc>
                <a:extLst>
                  <a:ext uri="{0D108BD9-81ED-4DB2-BD59-A6C34878D82A}">
                    <a16:rowId xmlns:a16="http://schemas.microsoft.com/office/drawing/2014/main" val="3420655364"/>
                  </a:ext>
                </a:extLst>
              </a:tr>
              <a:tr h="370840">
                <a:tc>
                  <a:txBody>
                    <a:bodyPr/>
                    <a:lstStyle/>
                    <a:p>
                      <a:pPr algn="ctr"/>
                      <a:r>
                        <a:rPr lang="pl-PL" sz="2400" dirty="0">
                          <a:latin typeface="Georgia" panose="02040502050405020303" pitchFamily="18" charset="0"/>
                        </a:rPr>
                        <a:t>Poland</a:t>
                      </a:r>
                    </a:p>
                  </a:txBody>
                  <a:tcPr/>
                </a:tc>
                <a:tc>
                  <a:txBody>
                    <a:bodyPr/>
                    <a:lstStyle/>
                    <a:p>
                      <a:pPr algn="ctr"/>
                      <a:r>
                        <a:rPr lang="pl-PL" sz="2400" dirty="0">
                          <a:latin typeface="Georgia" panose="02040502050405020303" pitchFamily="18" charset="0"/>
                        </a:rPr>
                        <a:t>24%</a:t>
                      </a:r>
                    </a:p>
                  </a:txBody>
                  <a:tcPr/>
                </a:tc>
                <a:tc>
                  <a:txBody>
                    <a:bodyPr/>
                    <a:lstStyle/>
                    <a:p>
                      <a:pPr algn="ctr"/>
                      <a:r>
                        <a:rPr lang="pl-PL" sz="2400" dirty="0">
                          <a:latin typeface="Georgia" panose="02040502050405020303" pitchFamily="18" charset="0"/>
                        </a:rPr>
                        <a:t>6%</a:t>
                      </a:r>
                    </a:p>
                  </a:txBody>
                  <a:tcPr/>
                </a:tc>
                <a:extLst>
                  <a:ext uri="{0D108BD9-81ED-4DB2-BD59-A6C34878D82A}">
                    <a16:rowId xmlns:a16="http://schemas.microsoft.com/office/drawing/2014/main" val="1194631061"/>
                  </a:ext>
                </a:extLst>
              </a:tr>
              <a:tr h="370840">
                <a:tc>
                  <a:txBody>
                    <a:bodyPr/>
                    <a:lstStyle/>
                    <a:p>
                      <a:pPr algn="ctr"/>
                      <a:r>
                        <a:rPr lang="pl-PL" sz="2400" dirty="0">
                          <a:latin typeface="Georgia" panose="02040502050405020303" pitchFamily="18" charset="0"/>
                        </a:rPr>
                        <a:t>Estonia</a:t>
                      </a:r>
                    </a:p>
                  </a:txBody>
                  <a:tcPr/>
                </a:tc>
                <a:tc>
                  <a:txBody>
                    <a:bodyPr/>
                    <a:lstStyle/>
                    <a:p>
                      <a:pPr algn="ctr"/>
                      <a:r>
                        <a:rPr lang="pl-PL" sz="2400" dirty="0">
                          <a:latin typeface="Georgia" panose="02040502050405020303" pitchFamily="18" charset="0"/>
                        </a:rPr>
                        <a:t>24%</a:t>
                      </a:r>
                    </a:p>
                  </a:txBody>
                  <a:tcPr/>
                </a:tc>
                <a:tc>
                  <a:txBody>
                    <a:bodyPr/>
                    <a:lstStyle/>
                    <a:p>
                      <a:pPr algn="ctr"/>
                      <a:r>
                        <a:rPr lang="pl-PL" sz="2400" dirty="0">
                          <a:latin typeface="Georgia" panose="02040502050405020303" pitchFamily="18" charset="0"/>
                        </a:rPr>
                        <a:t>4%</a:t>
                      </a:r>
                    </a:p>
                  </a:txBody>
                  <a:tcPr/>
                </a:tc>
                <a:extLst>
                  <a:ext uri="{0D108BD9-81ED-4DB2-BD59-A6C34878D82A}">
                    <a16:rowId xmlns:a16="http://schemas.microsoft.com/office/drawing/2014/main" val="3816915833"/>
                  </a:ext>
                </a:extLst>
              </a:tr>
              <a:tr h="370840">
                <a:tc>
                  <a:txBody>
                    <a:bodyPr/>
                    <a:lstStyle/>
                    <a:p>
                      <a:pPr algn="ctr"/>
                      <a:r>
                        <a:rPr lang="pl-PL" sz="2400" dirty="0">
                          <a:latin typeface="Georgia" panose="02040502050405020303" pitchFamily="18" charset="0"/>
                        </a:rPr>
                        <a:t>Germany</a:t>
                      </a:r>
                    </a:p>
                  </a:txBody>
                  <a:tcPr/>
                </a:tc>
                <a:tc>
                  <a:txBody>
                    <a:bodyPr/>
                    <a:lstStyle/>
                    <a:p>
                      <a:pPr algn="ctr"/>
                      <a:r>
                        <a:rPr lang="pl-PL" sz="2400" dirty="0">
                          <a:latin typeface="Georgia" panose="02040502050405020303" pitchFamily="18" charset="0"/>
                        </a:rPr>
                        <a:t>17%</a:t>
                      </a:r>
                    </a:p>
                  </a:txBody>
                  <a:tcPr/>
                </a:tc>
                <a:tc>
                  <a:txBody>
                    <a:bodyPr/>
                    <a:lstStyle/>
                    <a:p>
                      <a:pPr algn="ctr"/>
                      <a:r>
                        <a:rPr lang="pl-PL" sz="2400" dirty="0">
                          <a:latin typeface="Georgia" panose="02040502050405020303" pitchFamily="18" charset="0"/>
                        </a:rPr>
                        <a:t>4%</a:t>
                      </a:r>
                    </a:p>
                  </a:txBody>
                  <a:tcPr/>
                </a:tc>
                <a:extLst>
                  <a:ext uri="{0D108BD9-81ED-4DB2-BD59-A6C34878D82A}">
                    <a16:rowId xmlns:a16="http://schemas.microsoft.com/office/drawing/2014/main" val="3325544924"/>
                  </a:ext>
                </a:extLst>
              </a:tr>
              <a:tr h="370840">
                <a:tc>
                  <a:txBody>
                    <a:bodyPr/>
                    <a:lstStyle/>
                    <a:p>
                      <a:pPr algn="ctr"/>
                      <a:r>
                        <a:rPr lang="pl-PL" sz="2400" dirty="0" err="1">
                          <a:latin typeface="Georgia" panose="02040502050405020303" pitchFamily="18" charset="0"/>
                        </a:rPr>
                        <a:t>Czechia</a:t>
                      </a:r>
                      <a:endParaRPr lang="pl-PL" sz="2400" dirty="0">
                        <a:latin typeface="Georgia" panose="02040502050405020303" pitchFamily="18" charset="0"/>
                      </a:endParaRPr>
                    </a:p>
                  </a:txBody>
                  <a:tcPr/>
                </a:tc>
                <a:tc>
                  <a:txBody>
                    <a:bodyPr/>
                    <a:lstStyle/>
                    <a:p>
                      <a:pPr algn="ctr"/>
                      <a:r>
                        <a:rPr lang="pl-PL" sz="2400" dirty="0">
                          <a:latin typeface="Georgia" panose="02040502050405020303" pitchFamily="18" charset="0"/>
                        </a:rPr>
                        <a:t>23%</a:t>
                      </a:r>
                    </a:p>
                  </a:txBody>
                  <a:tcPr/>
                </a:tc>
                <a:tc>
                  <a:txBody>
                    <a:bodyPr/>
                    <a:lstStyle/>
                    <a:p>
                      <a:pPr algn="ctr"/>
                      <a:r>
                        <a:rPr lang="pl-PL" sz="2400" dirty="0">
                          <a:latin typeface="Georgia" panose="02040502050405020303" pitchFamily="18" charset="0"/>
                        </a:rPr>
                        <a:t>7%</a:t>
                      </a:r>
                    </a:p>
                  </a:txBody>
                  <a:tcPr/>
                </a:tc>
                <a:extLst>
                  <a:ext uri="{0D108BD9-81ED-4DB2-BD59-A6C34878D82A}">
                    <a16:rowId xmlns:a16="http://schemas.microsoft.com/office/drawing/2014/main" val="1096378733"/>
                  </a:ext>
                </a:extLst>
              </a:tr>
              <a:tr h="370840">
                <a:tc>
                  <a:txBody>
                    <a:bodyPr/>
                    <a:lstStyle/>
                    <a:p>
                      <a:pPr algn="ctr"/>
                      <a:r>
                        <a:rPr lang="pl-PL" sz="2400" dirty="0" err="1">
                          <a:latin typeface="Georgia" panose="02040502050405020303" pitchFamily="18" charset="0"/>
                        </a:rPr>
                        <a:t>Sweden</a:t>
                      </a:r>
                      <a:endParaRPr lang="pl-PL" sz="2400" dirty="0">
                        <a:latin typeface="Georgia" panose="02040502050405020303" pitchFamily="18" charset="0"/>
                      </a:endParaRPr>
                    </a:p>
                  </a:txBody>
                  <a:tcPr/>
                </a:tc>
                <a:tc>
                  <a:txBody>
                    <a:bodyPr/>
                    <a:lstStyle/>
                    <a:p>
                      <a:pPr algn="ctr"/>
                      <a:r>
                        <a:rPr lang="pl-PL" sz="2400" dirty="0">
                          <a:latin typeface="Georgia" panose="02040502050405020303" pitchFamily="18" charset="0"/>
                        </a:rPr>
                        <a:t>15%</a:t>
                      </a:r>
                    </a:p>
                  </a:txBody>
                  <a:tcPr/>
                </a:tc>
                <a:tc>
                  <a:txBody>
                    <a:bodyPr/>
                    <a:lstStyle/>
                    <a:p>
                      <a:pPr algn="ctr"/>
                      <a:r>
                        <a:rPr lang="pl-PL" sz="2400" dirty="0">
                          <a:latin typeface="Georgia" panose="02040502050405020303" pitchFamily="18" charset="0"/>
                        </a:rPr>
                        <a:t>3%</a:t>
                      </a:r>
                    </a:p>
                  </a:txBody>
                  <a:tcPr/>
                </a:tc>
                <a:extLst>
                  <a:ext uri="{0D108BD9-81ED-4DB2-BD59-A6C34878D82A}">
                    <a16:rowId xmlns:a16="http://schemas.microsoft.com/office/drawing/2014/main" val="981939751"/>
                  </a:ext>
                </a:extLst>
              </a:tr>
            </a:tbl>
          </a:graphicData>
        </a:graphic>
      </p:graphicFrame>
    </p:spTree>
    <p:extLst>
      <p:ext uri="{BB962C8B-B14F-4D97-AF65-F5344CB8AC3E}">
        <p14:creationId xmlns:p14="http://schemas.microsoft.com/office/powerpoint/2010/main" val="3250684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6D6271-1815-4AB8-BAC2-73FDD39CB351}"/>
              </a:ext>
            </a:extLst>
          </p:cNvPr>
          <p:cNvSpPr>
            <a:spLocks noGrp="1"/>
          </p:cNvSpPr>
          <p:nvPr>
            <p:ph type="title"/>
          </p:nvPr>
        </p:nvSpPr>
        <p:spPr>
          <a:xfrm>
            <a:off x="838200" y="365125"/>
            <a:ext cx="10515600" cy="5982666"/>
          </a:xfrm>
        </p:spPr>
        <p:txBody>
          <a:bodyPr>
            <a:normAutofit fontScale="90000"/>
          </a:bodyPr>
          <a:lstStyle/>
          <a:p>
            <a:r>
              <a:rPr lang="pl-PL" dirty="0">
                <a:latin typeface="Georgia" panose="02040502050405020303" pitchFamily="18" charset="0"/>
              </a:rPr>
              <a:t>The </a:t>
            </a:r>
            <a:r>
              <a:rPr lang="pl-PL" dirty="0" err="1">
                <a:latin typeface="Georgia" panose="02040502050405020303" pitchFamily="18" charset="0"/>
              </a:rPr>
              <a:t>effects</a:t>
            </a:r>
            <a:r>
              <a:rPr lang="pl-PL" dirty="0">
                <a:latin typeface="Georgia" panose="02040502050405020303" pitchFamily="18" charset="0"/>
              </a:rPr>
              <a:t> of </a:t>
            </a:r>
            <a:r>
              <a:rPr lang="pl-PL" dirty="0" err="1">
                <a:latin typeface="Georgia" panose="02040502050405020303" pitchFamily="18" charset="0"/>
              </a:rPr>
              <a:t>shadow</a:t>
            </a:r>
            <a:r>
              <a:rPr lang="pl-PL" dirty="0">
                <a:latin typeface="Georgia" panose="02040502050405020303" pitchFamily="18" charset="0"/>
              </a:rPr>
              <a:t> </a:t>
            </a:r>
            <a:r>
              <a:rPr lang="pl-PL" dirty="0" err="1">
                <a:latin typeface="Georgia" panose="02040502050405020303" pitchFamily="18" charset="0"/>
              </a:rPr>
              <a:t>economy</a:t>
            </a:r>
            <a:r>
              <a:rPr lang="pl-PL" dirty="0">
                <a:latin typeface="Georgia" panose="02040502050405020303" pitchFamily="18" charset="0"/>
              </a:rPr>
              <a:t> </a:t>
            </a:r>
            <a:r>
              <a:rPr lang="pl-PL" dirty="0" err="1">
                <a:latin typeface="Georgia" panose="02040502050405020303" pitchFamily="18" charset="0"/>
              </a:rPr>
              <a:t>based</a:t>
            </a:r>
            <a:r>
              <a:rPr lang="pl-PL" dirty="0">
                <a:latin typeface="Georgia" panose="02040502050405020303" pitchFamily="18" charset="0"/>
              </a:rPr>
              <a:t> upon </a:t>
            </a:r>
            <a:r>
              <a:rPr lang="pl-PL" dirty="0" err="1">
                <a:latin typeface="Georgia" panose="02040502050405020303" pitchFamily="18" charset="0"/>
              </a:rPr>
              <a:t>pandemic’s</a:t>
            </a:r>
            <a:r>
              <a:rPr lang="pl-PL" dirty="0">
                <a:latin typeface="Georgia" panose="02040502050405020303" pitchFamily="18" charset="0"/>
              </a:rPr>
              <a:t> </a:t>
            </a:r>
            <a:r>
              <a:rPr lang="pl-PL" dirty="0" err="1">
                <a:latin typeface="Georgia" panose="02040502050405020303" pitchFamily="18" charset="0"/>
              </a:rPr>
              <a:t>impact</a:t>
            </a:r>
            <a:r>
              <a:rPr lang="pl-PL" dirty="0">
                <a:latin typeface="Georgia" panose="02040502050405020303" pitchFamily="18" charset="0"/>
              </a:rPr>
              <a:t> – </a:t>
            </a:r>
            <a:r>
              <a:rPr lang="pl-PL" dirty="0" err="1">
                <a:latin typeface="Georgia" panose="02040502050405020303" pitchFamily="18" charset="0"/>
              </a:rPr>
              <a:t>Polish</a:t>
            </a:r>
            <a:r>
              <a:rPr lang="pl-PL" dirty="0">
                <a:latin typeface="Georgia" panose="02040502050405020303" pitchFamily="18" charset="0"/>
              </a:rPr>
              <a:t> </a:t>
            </a:r>
            <a:r>
              <a:rPr lang="pl-PL" dirty="0" err="1">
                <a:latin typeface="Georgia" panose="02040502050405020303" pitchFamily="18" charset="0"/>
              </a:rPr>
              <a:t>case</a:t>
            </a:r>
            <a:br>
              <a:rPr lang="pl-PL" dirty="0">
                <a:latin typeface="Georgia" panose="02040502050405020303" pitchFamily="18" charset="0"/>
              </a:rPr>
            </a:br>
            <a:r>
              <a:rPr lang="pl-PL" dirty="0">
                <a:latin typeface="Georgia" panose="02040502050405020303" pitchFamily="18" charset="0"/>
              </a:rPr>
              <a:t>- the </a:t>
            </a:r>
            <a:r>
              <a:rPr lang="pl-PL" dirty="0" err="1">
                <a:latin typeface="Georgia" panose="02040502050405020303" pitchFamily="18" charset="0"/>
              </a:rPr>
              <a:t>decrease</a:t>
            </a:r>
            <a:r>
              <a:rPr lang="pl-PL" dirty="0">
                <a:latin typeface="Georgia" panose="02040502050405020303" pitchFamily="18" charset="0"/>
              </a:rPr>
              <a:t> of </a:t>
            </a:r>
            <a:r>
              <a:rPr lang="pl-PL" dirty="0" err="1">
                <a:latin typeface="Georgia" panose="02040502050405020303" pitchFamily="18" charset="0"/>
              </a:rPr>
              <a:t>tax</a:t>
            </a:r>
            <a:r>
              <a:rPr lang="pl-PL" dirty="0">
                <a:latin typeface="Georgia" panose="02040502050405020303" pitchFamily="18" charset="0"/>
              </a:rPr>
              <a:t> </a:t>
            </a:r>
            <a:r>
              <a:rPr lang="pl-PL" dirty="0" err="1">
                <a:latin typeface="Georgia" panose="02040502050405020303" pitchFamily="18" charset="0"/>
              </a:rPr>
              <a:t>revenues</a:t>
            </a:r>
            <a:r>
              <a:rPr lang="pl-PL" dirty="0">
                <a:latin typeface="Georgia" panose="02040502050405020303" pitchFamily="18" charset="0"/>
              </a:rPr>
              <a:t> / by 8%</a:t>
            </a:r>
            <a:br>
              <a:rPr lang="pl-PL" dirty="0">
                <a:latin typeface="Georgia" panose="02040502050405020303" pitchFamily="18" charset="0"/>
              </a:rPr>
            </a:br>
            <a:r>
              <a:rPr lang="pl-PL" dirty="0">
                <a:latin typeface="Georgia" panose="02040502050405020303" pitchFamily="18" charset="0"/>
              </a:rPr>
              <a:t>- </a:t>
            </a:r>
            <a:r>
              <a:rPr lang="pl-PL" dirty="0" err="1">
                <a:latin typeface="Georgia" panose="02040502050405020303" pitchFamily="18" charset="0"/>
              </a:rPr>
              <a:t>inflation</a:t>
            </a:r>
            <a:r>
              <a:rPr lang="pl-PL" dirty="0">
                <a:latin typeface="Georgia" panose="02040502050405020303" pitchFamily="18" charset="0"/>
              </a:rPr>
              <a:t> </a:t>
            </a:r>
            <a:r>
              <a:rPr lang="pl-PL" dirty="0" err="1">
                <a:latin typeface="Georgia" panose="02040502050405020303" pitchFamily="18" charset="0"/>
              </a:rPr>
              <a:t>growth</a:t>
            </a:r>
            <a:r>
              <a:rPr lang="pl-PL" dirty="0">
                <a:latin typeface="Georgia" panose="02040502050405020303" pitchFamily="18" charset="0"/>
              </a:rPr>
              <a:t> / by 3% / CPI </a:t>
            </a:r>
            <a:br>
              <a:rPr lang="pl-PL" dirty="0">
                <a:latin typeface="Georgia" panose="02040502050405020303" pitchFamily="18" charset="0"/>
              </a:rPr>
            </a:br>
            <a:r>
              <a:rPr lang="pl-PL" dirty="0">
                <a:latin typeface="Georgia" panose="02040502050405020303" pitchFamily="18" charset="0"/>
              </a:rPr>
              <a:t>- </a:t>
            </a:r>
            <a:r>
              <a:rPr lang="pl-PL" dirty="0" err="1">
                <a:latin typeface="Georgia" panose="02040502050405020303" pitchFamily="18" charset="0"/>
              </a:rPr>
              <a:t>unemployment</a:t>
            </a:r>
            <a:r>
              <a:rPr lang="pl-PL" dirty="0">
                <a:latin typeface="Georgia" panose="02040502050405020303" pitchFamily="18" charset="0"/>
              </a:rPr>
              <a:t> </a:t>
            </a:r>
            <a:r>
              <a:rPr lang="pl-PL" dirty="0" err="1">
                <a:latin typeface="Georgia" panose="02040502050405020303" pitchFamily="18" charset="0"/>
              </a:rPr>
              <a:t>growth</a:t>
            </a:r>
            <a:r>
              <a:rPr lang="pl-PL" dirty="0">
                <a:latin typeface="Georgia" panose="02040502050405020303" pitchFamily="18" charset="0"/>
              </a:rPr>
              <a:t> / by 4%</a:t>
            </a:r>
            <a:br>
              <a:rPr lang="pl-PL" dirty="0"/>
            </a:br>
            <a:r>
              <a:rPr lang="pl-PL" dirty="0"/>
              <a:t>- </a:t>
            </a:r>
            <a:r>
              <a:rPr lang="pl-PL" dirty="0" err="1">
                <a:latin typeface="Georgia" panose="02040502050405020303" pitchFamily="18" charset="0"/>
              </a:rPr>
              <a:t>linking</a:t>
            </a:r>
            <a:r>
              <a:rPr lang="pl-PL" dirty="0">
                <a:latin typeface="Georgia" panose="02040502050405020303" pitchFamily="18" charset="0"/>
              </a:rPr>
              <a:t> </a:t>
            </a:r>
            <a:r>
              <a:rPr lang="pl-PL" dirty="0" err="1">
                <a:latin typeface="Georgia" panose="02040502050405020303" pitchFamily="18" charset="0"/>
              </a:rPr>
              <a:t>social</a:t>
            </a:r>
            <a:r>
              <a:rPr lang="pl-PL" dirty="0">
                <a:latin typeface="Georgia" panose="02040502050405020303" pitchFamily="18" charset="0"/>
              </a:rPr>
              <a:t> </a:t>
            </a:r>
            <a:r>
              <a:rPr lang="pl-PL" dirty="0" err="1">
                <a:latin typeface="Georgia" panose="02040502050405020303" pitchFamily="18" charset="0"/>
              </a:rPr>
              <a:t>capital</a:t>
            </a:r>
            <a:r>
              <a:rPr lang="pl-PL" dirty="0">
                <a:latin typeface="Georgia" panose="02040502050405020303" pitchFamily="18" charset="0"/>
              </a:rPr>
              <a:t> / </a:t>
            </a:r>
            <a:r>
              <a:rPr lang="it-IT" dirty="0">
                <a:latin typeface="Georgia" panose="02040502050405020303" pitchFamily="18" charset="0"/>
              </a:rPr>
              <a:t>Michael Woolcock i Fabio Sabatin</a:t>
            </a:r>
            <a:r>
              <a:rPr lang="pl-PL" dirty="0">
                <a:latin typeface="Georgia" panose="02040502050405020303" pitchFamily="18" charset="0"/>
              </a:rPr>
              <a:t>i </a:t>
            </a:r>
            <a:r>
              <a:rPr lang="pl-PL" dirty="0" err="1">
                <a:latin typeface="Georgia" panose="02040502050405020303" pitchFamily="18" charset="0"/>
              </a:rPr>
              <a:t>approach</a:t>
            </a:r>
            <a:r>
              <a:rPr lang="pl-PL" dirty="0"/>
              <a:t>/ - </a:t>
            </a:r>
            <a:r>
              <a:rPr lang="pl-PL" dirty="0" err="1">
                <a:latin typeface="Georgia" panose="02040502050405020303" pitchFamily="18" charset="0"/>
              </a:rPr>
              <a:t>decrease</a:t>
            </a:r>
            <a:r>
              <a:rPr lang="pl-PL" dirty="0">
                <a:latin typeface="Georgia" panose="02040502050405020303" pitchFamily="18" charset="0"/>
              </a:rPr>
              <a:t> by 7% ( pilot </a:t>
            </a:r>
            <a:r>
              <a:rPr lang="pl-PL" dirty="0" err="1">
                <a:latin typeface="Georgia" panose="02040502050405020303" pitchFamily="18" charset="0"/>
              </a:rPr>
              <a:t>research</a:t>
            </a:r>
            <a:r>
              <a:rPr lang="pl-PL" dirty="0">
                <a:latin typeface="Georgia" panose="02040502050405020303" pitchFamily="18" charset="0"/>
              </a:rPr>
              <a:t> – </a:t>
            </a:r>
            <a:r>
              <a:rPr lang="pl-PL" dirty="0" err="1">
                <a:latin typeface="Georgia" panose="02040502050405020303" pitchFamily="18" charset="0"/>
              </a:rPr>
              <a:t>construction</a:t>
            </a:r>
            <a:r>
              <a:rPr lang="pl-PL" dirty="0">
                <a:latin typeface="Georgia" panose="02040502050405020303" pitchFamily="18" charset="0"/>
              </a:rPr>
              <a:t> </a:t>
            </a:r>
            <a:r>
              <a:rPr lang="pl-PL" dirty="0" err="1">
                <a:latin typeface="Georgia" panose="02040502050405020303" pitchFamily="18" charset="0"/>
              </a:rPr>
              <a:t>industry</a:t>
            </a:r>
            <a:r>
              <a:rPr lang="pl-PL" dirty="0">
                <a:latin typeface="Georgia" panose="02040502050405020303" pitchFamily="18" charset="0"/>
              </a:rPr>
              <a:t> </a:t>
            </a:r>
            <a:r>
              <a:rPr lang="pl-PL" dirty="0" err="1">
                <a:latin typeface="Georgia" panose="02040502050405020303" pitchFamily="18" charset="0"/>
              </a:rPr>
              <a:t>sample</a:t>
            </a:r>
            <a:r>
              <a:rPr lang="pl-PL" dirty="0">
                <a:latin typeface="Georgia" panose="02040502050405020303" pitchFamily="18" charset="0"/>
              </a:rPr>
              <a:t> of 76 </a:t>
            </a:r>
            <a:r>
              <a:rPr lang="pl-PL" dirty="0" err="1">
                <a:latin typeface="Georgia" panose="02040502050405020303" pitchFamily="18" charset="0"/>
              </a:rPr>
              <a:t>companies</a:t>
            </a:r>
            <a:r>
              <a:rPr lang="pl-PL" dirty="0">
                <a:latin typeface="Georgia" panose="02040502050405020303" pitchFamily="18" charset="0"/>
              </a:rPr>
              <a:t>/</a:t>
            </a:r>
          </a:p>
        </p:txBody>
      </p:sp>
    </p:spTree>
    <p:extLst>
      <p:ext uri="{BB962C8B-B14F-4D97-AF65-F5344CB8AC3E}">
        <p14:creationId xmlns:p14="http://schemas.microsoft.com/office/powerpoint/2010/main" val="4105775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21A994-B242-4820-BA03-4F70D8B4C15E}"/>
              </a:ext>
            </a:extLst>
          </p:cNvPr>
          <p:cNvSpPr>
            <a:spLocks noGrp="1"/>
          </p:cNvSpPr>
          <p:nvPr>
            <p:ph type="title"/>
          </p:nvPr>
        </p:nvSpPr>
        <p:spPr>
          <a:xfrm>
            <a:off x="838200" y="365125"/>
            <a:ext cx="10515600" cy="6141692"/>
          </a:xfrm>
        </p:spPr>
        <p:txBody>
          <a:bodyPr/>
          <a:lstStyle/>
          <a:p>
            <a:r>
              <a:rPr lang="pl-PL" dirty="0" err="1">
                <a:latin typeface="Georgia" panose="02040502050405020303" pitchFamily="18" charset="0"/>
              </a:rPr>
              <a:t>Thank</a:t>
            </a:r>
            <a:r>
              <a:rPr lang="pl-PL" dirty="0">
                <a:latin typeface="Georgia" panose="02040502050405020303" pitchFamily="18" charset="0"/>
              </a:rPr>
              <a:t> </a:t>
            </a:r>
            <a:r>
              <a:rPr lang="pl-PL" dirty="0" err="1">
                <a:latin typeface="Georgia" panose="02040502050405020303" pitchFamily="18" charset="0"/>
              </a:rPr>
              <a:t>You</a:t>
            </a:r>
            <a:r>
              <a:rPr lang="pl-PL" dirty="0">
                <a:latin typeface="Georgia" panose="02040502050405020303" pitchFamily="18" charset="0"/>
              </a:rPr>
              <a:t> </a:t>
            </a:r>
            <a:r>
              <a:rPr lang="pl-PL" dirty="0" err="1">
                <a:latin typeface="Georgia" panose="02040502050405020303" pitchFamily="18" charset="0"/>
              </a:rPr>
              <a:t>very</a:t>
            </a:r>
            <a:r>
              <a:rPr lang="pl-PL" dirty="0">
                <a:latin typeface="Georgia" panose="02040502050405020303" pitchFamily="18" charset="0"/>
              </a:rPr>
              <a:t> much for </a:t>
            </a:r>
            <a:r>
              <a:rPr lang="pl-PL" dirty="0" err="1">
                <a:latin typeface="Georgia" panose="02040502050405020303" pitchFamily="18" charset="0"/>
              </a:rPr>
              <a:t>Your</a:t>
            </a:r>
            <a:r>
              <a:rPr lang="pl-PL" dirty="0">
                <a:latin typeface="Georgia" panose="02040502050405020303" pitchFamily="18" charset="0"/>
              </a:rPr>
              <a:t> </a:t>
            </a:r>
            <a:r>
              <a:rPr lang="pl-PL" dirty="0" err="1">
                <a:latin typeface="Georgia" panose="02040502050405020303" pitchFamily="18" charset="0"/>
              </a:rPr>
              <a:t>attention</a:t>
            </a:r>
            <a:endParaRPr lang="pl-PL" dirty="0">
              <a:latin typeface="Georgia" panose="02040502050405020303" pitchFamily="18" charset="0"/>
            </a:endParaRPr>
          </a:p>
        </p:txBody>
      </p:sp>
    </p:spTree>
    <p:extLst>
      <p:ext uri="{BB962C8B-B14F-4D97-AF65-F5344CB8AC3E}">
        <p14:creationId xmlns:p14="http://schemas.microsoft.com/office/powerpoint/2010/main" val="614536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id="{1298719D-7667-48C1-ABFF-C38398EF925F}"/>
              </a:ext>
            </a:extLst>
          </p:cNvPr>
          <p:cNvSpPr>
            <a:spLocks noGrp="1"/>
          </p:cNvSpPr>
          <p:nvPr>
            <p:ph type="title"/>
          </p:nvPr>
        </p:nvSpPr>
        <p:spPr>
          <a:xfrm>
            <a:off x="3045368" y="2043663"/>
            <a:ext cx="6105194" cy="2031055"/>
          </a:xfrm>
        </p:spPr>
        <p:txBody>
          <a:bodyPr vert="horz" lIns="91440" tIns="45720" rIns="91440" bIns="45720" rtlCol="0" anchor="b">
            <a:noAutofit/>
          </a:bodyPr>
          <a:lstStyle/>
          <a:p>
            <a:pPr algn="ctr"/>
            <a:r>
              <a:rPr lang="en-US" sz="2400" kern="1200" dirty="0">
                <a:solidFill>
                  <a:srgbClr val="FFFFFF"/>
                </a:solidFill>
                <a:latin typeface="Georgia" panose="02040502050405020303" pitchFamily="18" charset="0"/>
              </a:rPr>
              <a:t>The shadow economy is regarded to be a distinctiveness of the modern economy. This is due to the main two facts. First shadow economy exists in any country and just varies from the level of it and the category. Secondly the shadow economy affects the legal activity. </a:t>
            </a:r>
          </a:p>
        </p:txBody>
      </p:sp>
    </p:spTree>
    <p:extLst>
      <p:ext uri="{BB962C8B-B14F-4D97-AF65-F5344CB8AC3E}">
        <p14:creationId xmlns:p14="http://schemas.microsoft.com/office/powerpoint/2010/main" val="425459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85282B-7618-42DC-B4B8-C8A9806A6BEB}"/>
              </a:ext>
            </a:extLst>
          </p:cNvPr>
          <p:cNvSpPr>
            <a:spLocks noGrp="1"/>
          </p:cNvSpPr>
          <p:nvPr>
            <p:ph type="title"/>
          </p:nvPr>
        </p:nvSpPr>
        <p:spPr>
          <a:xfrm>
            <a:off x="838200" y="365125"/>
            <a:ext cx="10515600" cy="6181449"/>
          </a:xfrm>
        </p:spPr>
        <p:txBody>
          <a:bodyPr/>
          <a:lstStyle/>
          <a:p>
            <a:r>
              <a:rPr lang="en-US" dirty="0">
                <a:solidFill>
                  <a:prstClr val="black"/>
                </a:solidFill>
                <a:latin typeface="Georgia" panose="02040502050405020303" pitchFamily="18" charset="0"/>
                <a:cs typeface="Andalus" pitchFamily="18" charset="-78"/>
              </a:rPr>
              <a:t>Generally</a:t>
            </a:r>
            <a:r>
              <a:rPr lang="pl-PL" dirty="0">
                <a:solidFill>
                  <a:prstClr val="black"/>
                </a:solidFill>
                <a:latin typeface="Georgia" panose="02040502050405020303" pitchFamily="18" charset="0"/>
                <a:cs typeface="Andalus" pitchFamily="18" charset="-78"/>
              </a:rPr>
              <a:t>,</a:t>
            </a:r>
            <a:r>
              <a:rPr lang="en-US" dirty="0">
                <a:solidFill>
                  <a:prstClr val="black"/>
                </a:solidFill>
                <a:latin typeface="Georgia" panose="02040502050405020303" pitchFamily="18" charset="0"/>
                <a:cs typeface="Andalus" pitchFamily="18" charset="-78"/>
              </a:rPr>
              <a:t> the  shadow economy affects legal economy in a depraved way. Such an opinion is widely spread in spite of that there are some academics, researches, even politics state that shadow economy sometimes supports lawful motion</a:t>
            </a:r>
            <a:endParaRPr lang="pl-PL" dirty="0">
              <a:latin typeface="Georgia" panose="02040502050405020303" pitchFamily="18" charset="0"/>
            </a:endParaRPr>
          </a:p>
        </p:txBody>
      </p:sp>
    </p:spTree>
    <p:extLst>
      <p:ext uri="{BB962C8B-B14F-4D97-AF65-F5344CB8AC3E}">
        <p14:creationId xmlns:p14="http://schemas.microsoft.com/office/powerpoint/2010/main" val="3173539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7C60DB-8463-4481-8D0C-61D13D39928C}"/>
              </a:ext>
            </a:extLst>
          </p:cNvPr>
          <p:cNvSpPr>
            <a:spLocks noGrp="1"/>
          </p:cNvSpPr>
          <p:nvPr>
            <p:ph type="title"/>
          </p:nvPr>
        </p:nvSpPr>
        <p:spPr>
          <a:xfrm>
            <a:off x="838200" y="365125"/>
            <a:ext cx="10515600" cy="6088684"/>
          </a:xfrm>
        </p:spPr>
        <p:txBody>
          <a:bodyPr/>
          <a:lstStyle/>
          <a:p>
            <a:pPr algn="just"/>
            <a:r>
              <a:rPr lang="en-US" sz="4000" dirty="0">
                <a:solidFill>
                  <a:prstClr val="black"/>
                </a:solidFill>
                <a:latin typeface="Georgia" panose="02040502050405020303" pitchFamily="18" charset="0"/>
                <a:cs typeface="Andalus" pitchFamily="18" charset="-78"/>
              </a:rPr>
              <a:t>The surplus of labor force is absorbed by shadow economy. The shadow economy is just the pillow for higher unemployment rate. Secondly people from shadow economy spend at least some money in legal way, so the support budget revenue for example by VAT tax. Schneider based upon his research states that 66% of earnings in the shadow economy is quickly spent in formal sector</a:t>
            </a:r>
            <a:endParaRPr lang="pl-PL" dirty="0">
              <a:latin typeface="Georgia" panose="02040502050405020303" pitchFamily="18" charset="0"/>
            </a:endParaRPr>
          </a:p>
        </p:txBody>
      </p:sp>
    </p:spTree>
    <p:extLst>
      <p:ext uri="{BB962C8B-B14F-4D97-AF65-F5344CB8AC3E}">
        <p14:creationId xmlns:p14="http://schemas.microsoft.com/office/powerpoint/2010/main" val="4095944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D91B3F-D24F-4322-9698-C9DDE5DF9981}"/>
              </a:ext>
            </a:extLst>
          </p:cNvPr>
          <p:cNvSpPr>
            <a:spLocks noGrp="1"/>
          </p:cNvSpPr>
          <p:nvPr>
            <p:ph type="title"/>
          </p:nvPr>
        </p:nvSpPr>
        <p:spPr>
          <a:xfrm>
            <a:off x="838200" y="365125"/>
            <a:ext cx="10515600" cy="6287466"/>
          </a:xfrm>
        </p:spPr>
        <p:txBody>
          <a:bodyPr/>
          <a:lstStyle/>
          <a:p>
            <a:pPr algn="just"/>
            <a:r>
              <a:rPr lang="en-US" sz="4000" dirty="0">
                <a:solidFill>
                  <a:prstClr val="black"/>
                </a:solidFill>
                <a:latin typeface="Georgia" panose="02040502050405020303" pitchFamily="18" charset="0"/>
                <a:cs typeface="Andalus" pitchFamily="18" charset="-78"/>
              </a:rPr>
              <a:t>According to the Fraser Institute studies, a growing shadow economy is the sign that the democracy works bad, citizens condemning governments policies through an economic behavior, protesting to the law and regulations, and additionally influenced the usual consumption spending, and mainly those for long term purpose (</a:t>
            </a:r>
            <a:r>
              <a:rPr lang="en-US" sz="4000" dirty="0" err="1">
                <a:solidFill>
                  <a:prstClr val="black"/>
                </a:solidFill>
                <a:latin typeface="Georgia" panose="02040502050405020303" pitchFamily="18" charset="0"/>
                <a:cs typeface="Andalus" pitchFamily="18" charset="-78"/>
              </a:rPr>
              <a:t>Florea</a:t>
            </a:r>
            <a:r>
              <a:rPr lang="en-US" sz="4000" dirty="0">
                <a:solidFill>
                  <a:prstClr val="black"/>
                </a:solidFill>
                <a:latin typeface="Georgia" panose="02040502050405020303" pitchFamily="18" charset="0"/>
                <a:cs typeface="Andalus" pitchFamily="18" charset="-78"/>
              </a:rPr>
              <a:t>, </a:t>
            </a:r>
            <a:r>
              <a:rPr lang="en-US" sz="4000" dirty="0" err="1">
                <a:solidFill>
                  <a:prstClr val="black"/>
                </a:solidFill>
                <a:latin typeface="Georgia" panose="02040502050405020303" pitchFamily="18" charset="0"/>
                <a:cs typeface="Andalus" pitchFamily="18" charset="-78"/>
              </a:rPr>
              <a:t>Schiop</a:t>
            </a:r>
            <a:r>
              <a:rPr lang="en-US" sz="4000" dirty="0">
                <a:solidFill>
                  <a:prstClr val="black"/>
                </a:solidFill>
                <a:latin typeface="Georgia" panose="02040502050405020303" pitchFamily="18" charset="0"/>
                <a:cs typeface="Andalus" pitchFamily="18" charset="-78"/>
              </a:rPr>
              <a:t>, 2008</a:t>
            </a:r>
            <a:r>
              <a:rPr lang="pl-PL" sz="4000" dirty="0">
                <a:solidFill>
                  <a:prstClr val="black"/>
                </a:solidFill>
                <a:latin typeface="Georgia" panose="02040502050405020303" pitchFamily="18" charset="0"/>
                <a:cs typeface="Andalus" pitchFamily="18" charset="-78"/>
              </a:rPr>
              <a:t>)</a:t>
            </a:r>
            <a:endParaRPr lang="pl-PL" dirty="0">
              <a:latin typeface="Georgia" panose="02040502050405020303" pitchFamily="18" charset="0"/>
            </a:endParaRPr>
          </a:p>
        </p:txBody>
      </p:sp>
    </p:spTree>
    <p:extLst>
      <p:ext uri="{BB962C8B-B14F-4D97-AF65-F5344CB8AC3E}">
        <p14:creationId xmlns:p14="http://schemas.microsoft.com/office/powerpoint/2010/main" val="23063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6">
            <a:extLst>
              <a:ext uri="{FF2B5EF4-FFF2-40B4-BE49-F238E27FC236}">
                <a16:creationId xmlns:a16="http://schemas.microsoft.com/office/drawing/2014/main" id="{07027C52-EAEF-417D-B99C-DBFD6D1345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9400" y="0"/>
            <a:ext cx="119126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8">
            <a:extLst>
              <a:ext uri="{FF2B5EF4-FFF2-40B4-BE49-F238E27FC236}">
                <a16:creationId xmlns:a16="http://schemas.microsoft.com/office/drawing/2014/main" id="{F0977BDD-F21B-4E52-8FAE-69AA18080B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49933" t="3964" b="3964"/>
          <a:stretch/>
        </p:blipFill>
        <p:spPr>
          <a:xfrm flipH="1">
            <a:off x="5562194" y="1"/>
            <a:ext cx="6629806"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15" name="Rectangle 10">
            <a:extLst>
              <a:ext uri="{FF2B5EF4-FFF2-40B4-BE49-F238E27FC236}">
                <a16:creationId xmlns:a16="http://schemas.microsoft.com/office/drawing/2014/main" id="{9FF39A25-DBCE-442D-A2E3-C0FE3312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0073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361013E-0A3C-4E66-ABC3-FDF2354DAC27}"/>
              </a:ext>
            </a:extLst>
          </p:cNvPr>
          <p:cNvSpPr>
            <a:spLocks noGrp="1"/>
          </p:cNvSpPr>
          <p:nvPr>
            <p:ph type="title"/>
          </p:nvPr>
        </p:nvSpPr>
        <p:spPr>
          <a:xfrm>
            <a:off x="640079" y="1055098"/>
            <a:ext cx="5760719" cy="4747805"/>
          </a:xfrm>
        </p:spPr>
        <p:txBody>
          <a:bodyPr vert="horz" lIns="91440" tIns="45720" rIns="91440" bIns="45720" rtlCol="0" anchor="ctr">
            <a:normAutofit/>
          </a:bodyPr>
          <a:lstStyle/>
          <a:p>
            <a:pPr indent="449580">
              <a:spcAft>
                <a:spcPts val="0"/>
              </a:spcAft>
            </a:pPr>
            <a:br>
              <a:rPr lang="en-US" sz="2100" kern="1200" dirty="0">
                <a:solidFill>
                  <a:srgbClr val="000000"/>
                </a:solidFill>
                <a:latin typeface="Georgia" panose="02040502050405020303" pitchFamily="18" charset="0"/>
              </a:rPr>
            </a:br>
            <a:r>
              <a:rPr lang="en-US" sz="2100" kern="1200" dirty="0">
                <a:solidFill>
                  <a:srgbClr val="000000"/>
                </a:solidFill>
                <a:latin typeface="Georgia" panose="02040502050405020303" pitchFamily="18" charset="0"/>
              </a:rPr>
              <a:t>The roots of the shadow economy are mainly the same. They are connected with:</a:t>
            </a:r>
            <a:br>
              <a:rPr lang="en-US" sz="2100" kern="1200" dirty="0">
                <a:solidFill>
                  <a:srgbClr val="000000"/>
                </a:solidFill>
                <a:latin typeface="Georgia" panose="02040502050405020303" pitchFamily="18" charset="0"/>
              </a:rPr>
            </a:br>
            <a:r>
              <a:rPr lang="en-US" sz="2100" kern="1200" dirty="0">
                <a:solidFill>
                  <a:srgbClr val="000000"/>
                </a:solidFill>
                <a:latin typeface="Georgia" panose="02040502050405020303" pitchFamily="18" charset="0"/>
              </a:rPr>
              <a:t>- The high level of taxation (</a:t>
            </a:r>
            <a:r>
              <a:rPr lang="en-US" sz="2100" kern="1200" dirty="0" err="1">
                <a:solidFill>
                  <a:srgbClr val="000000"/>
                </a:solidFill>
                <a:latin typeface="Georgia" panose="02040502050405020303" pitchFamily="18" charset="0"/>
              </a:rPr>
              <a:t>Krstić</a:t>
            </a:r>
            <a:r>
              <a:rPr lang="en-US" sz="2100" kern="1200" dirty="0">
                <a:solidFill>
                  <a:srgbClr val="000000"/>
                </a:solidFill>
                <a:latin typeface="Georgia" panose="02040502050405020303" pitchFamily="18" charset="0"/>
              </a:rPr>
              <a:t>, Schneider, 2015),</a:t>
            </a:r>
            <a:br>
              <a:rPr lang="en-US" sz="2100" kern="1200" dirty="0">
                <a:solidFill>
                  <a:srgbClr val="000000"/>
                </a:solidFill>
                <a:latin typeface="Georgia" panose="02040502050405020303" pitchFamily="18" charset="0"/>
              </a:rPr>
            </a:br>
            <a:r>
              <a:rPr lang="en-US" sz="2100" kern="1200" dirty="0">
                <a:solidFill>
                  <a:srgbClr val="000000"/>
                </a:solidFill>
                <a:latin typeface="Georgia" panose="02040502050405020303" pitchFamily="18" charset="0"/>
              </a:rPr>
              <a:t>- The complicated and contradicted law system (Ainsworth, 2011),</a:t>
            </a:r>
            <a:br>
              <a:rPr lang="en-US" sz="2100" kern="1200" dirty="0">
                <a:solidFill>
                  <a:srgbClr val="000000"/>
                </a:solidFill>
                <a:latin typeface="Georgia" panose="02040502050405020303" pitchFamily="18" charset="0"/>
              </a:rPr>
            </a:br>
            <a:r>
              <a:rPr lang="en-US" sz="2100" kern="1200" dirty="0">
                <a:solidFill>
                  <a:srgbClr val="000000"/>
                </a:solidFill>
                <a:latin typeface="Georgia" panose="02040502050405020303" pitchFamily="18" charset="0"/>
              </a:rPr>
              <a:t>- The high level of corruption(Choi, </a:t>
            </a:r>
            <a:r>
              <a:rPr lang="en-US" sz="2100" kern="1200" dirty="0" err="1">
                <a:solidFill>
                  <a:srgbClr val="000000"/>
                </a:solidFill>
                <a:latin typeface="Georgia" panose="02040502050405020303" pitchFamily="18" charset="0"/>
              </a:rPr>
              <a:t>Thum</a:t>
            </a:r>
            <a:r>
              <a:rPr lang="en-US" sz="2100" kern="1200" dirty="0">
                <a:solidFill>
                  <a:srgbClr val="000000"/>
                </a:solidFill>
                <a:latin typeface="Georgia" panose="02040502050405020303" pitchFamily="18" charset="0"/>
              </a:rPr>
              <a:t>, 2003),</a:t>
            </a:r>
            <a:br>
              <a:rPr lang="en-US" sz="2100" kern="1200" dirty="0">
                <a:solidFill>
                  <a:srgbClr val="000000"/>
                </a:solidFill>
                <a:latin typeface="Georgia" panose="02040502050405020303" pitchFamily="18" charset="0"/>
              </a:rPr>
            </a:br>
            <a:r>
              <a:rPr lang="en-US" sz="2100" kern="1200" dirty="0">
                <a:solidFill>
                  <a:srgbClr val="000000"/>
                </a:solidFill>
                <a:latin typeface="Georgia" panose="02040502050405020303" pitchFamily="18" charset="0"/>
              </a:rPr>
              <a:t>- The level of organized crime ( </a:t>
            </a:r>
            <a:r>
              <a:rPr lang="en-US" sz="2100" kern="1200" dirty="0" err="1">
                <a:solidFill>
                  <a:srgbClr val="000000"/>
                </a:solidFill>
                <a:latin typeface="Georgia" panose="02040502050405020303" pitchFamily="18" charset="0"/>
              </a:rPr>
              <a:t>Dabla</a:t>
            </a:r>
            <a:r>
              <a:rPr lang="en-US" sz="2100" kern="1200" dirty="0">
                <a:solidFill>
                  <a:srgbClr val="000000"/>
                </a:solidFill>
                <a:latin typeface="Georgia" panose="02040502050405020303" pitchFamily="18" charset="0"/>
              </a:rPr>
              <a:t>-Norris, </a:t>
            </a:r>
            <a:r>
              <a:rPr lang="en-US" sz="2100" kern="1200" dirty="0" err="1">
                <a:solidFill>
                  <a:srgbClr val="000000"/>
                </a:solidFill>
                <a:latin typeface="Georgia" panose="02040502050405020303" pitchFamily="18" charset="0"/>
              </a:rPr>
              <a:t>Feltenstein</a:t>
            </a:r>
            <a:r>
              <a:rPr lang="en-US" sz="2100" kern="1200" dirty="0">
                <a:solidFill>
                  <a:srgbClr val="000000"/>
                </a:solidFill>
                <a:latin typeface="Georgia" panose="02040502050405020303" pitchFamily="18" charset="0"/>
              </a:rPr>
              <a:t>, 2003),</a:t>
            </a:r>
            <a:br>
              <a:rPr lang="en-US" sz="2100" kern="1200" dirty="0">
                <a:solidFill>
                  <a:srgbClr val="000000"/>
                </a:solidFill>
                <a:latin typeface="Georgia" panose="02040502050405020303" pitchFamily="18" charset="0"/>
              </a:rPr>
            </a:br>
            <a:r>
              <a:rPr lang="en-US" sz="2100" kern="1200" dirty="0">
                <a:solidFill>
                  <a:srgbClr val="000000"/>
                </a:solidFill>
                <a:latin typeface="Georgia" panose="02040502050405020303" pitchFamily="18" charset="0"/>
              </a:rPr>
              <a:t>- The culture determinates (Buszko, 2017, </a:t>
            </a:r>
            <a:r>
              <a:rPr lang="en-US" sz="2100" kern="1200" dirty="0" err="1">
                <a:solidFill>
                  <a:srgbClr val="000000"/>
                </a:solidFill>
                <a:latin typeface="Georgia" panose="02040502050405020303" pitchFamily="18" charset="0"/>
              </a:rPr>
              <a:t>Alm</a:t>
            </a:r>
            <a:r>
              <a:rPr lang="en-US" sz="2100" kern="1200" dirty="0">
                <a:solidFill>
                  <a:srgbClr val="000000"/>
                </a:solidFill>
                <a:latin typeface="Georgia" panose="02040502050405020303" pitchFamily="18" charset="0"/>
              </a:rPr>
              <a:t>, </a:t>
            </a:r>
            <a:r>
              <a:rPr lang="en-US" sz="2100" kern="1200" dirty="0" err="1">
                <a:solidFill>
                  <a:srgbClr val="000000"/>
                </a:solidFill>
                <a:latin typeface="Georgia" panose="02040502050405020303" pitchFamily="18" charset="0"/>
              </a:rPr>
              <a:t>Torgler</a:t>
            </a:r>
            <a:r>
              <a:rPr lang="en-US" sz="2100" kern="1200" dirty="0">
                <a:solidFill>
                  <a:srgbClr val="000000"/>
                </a:solidFill>
                <a:latin typeface="Georgia" panose="02040502050405020303" pitchFamily="18" charset="0"/>
              </a:rPr>
              <a:t>, 2006),</a:t>
            </a:r>
            <a:br>
              <a:rPr lang="en-US" sz="2100" kern="1200" dirty="0">
                <a:solidFill>
                  <a:srgbClr val="000000"/>
                </a:solidFill>
                <a:latin typeface="Georgia" panose="02040502050405020303" pitchFamily="18" charset="0"/>
              </a:rPr>
            </a:br>
            <a:r>
              <a:rPr lang="en-US" sz="2100" kern="1200" dirty="0">
                <a:solidFill>
                  <a:srgbClr val="000000"/>
                </a:solidFill>
                <a:latin typeface="Georgia" panose="02040502050405020303" pitchFamily="18" charset="0"/>
              </a:rPr>
              <a:t>- The quality of institutional structure (</a:t>
            </a:r>
            <a:r>
              <a:rPr lang="en-US" sz="2100" kern="1200" dirty="0" err="1">
                <a:solidFill>
                  <a:srgbClr val="000000"/>
                </a:solidFill>
                <a:latin typeface="Georgia" panose="02040502050405020303" pitchFamily="18" charset="0"/>
              </a:rPr>
              <a:t>Laruelle</a:t>
            </a:r>
            <a:r>
              <a:rPr lang="en-US" sz="2100" kern="1200" dirty="0">
                <a:solidFill>
                  <a:srgbClr val="000000"/>
                </a:solidFill>
                <a:latin typeface="Georgia" panose="02040502050405020303" pitchFamily="18" charset="0"/>
              </a:rPr>
              <a:t>, 2008).</a:t>
            </a:r>
            <a:br>
              <a:rPr lang="en-US" sz="2100" kern="1200" dirty="0">
                <a:solidFill>
                  <a:srgbClr val="000000"/>
                </a:solidFill>
                <a:latin typeface="Georgia" panose="02040502050405020303" pitchFamily="18" charset="0"/>
              </a:rPr>
            </a:br>
            <a:endParaRPr lang="en-US" sz="2100" kern="12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415058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F4D8A8A-5803-4AD6-A4CB-BD3D399A6830}"/>
              </a:ext>
            </a:extLst>
          </p:cNvPr>
          <p:cNvSpPr>
            <a:spLocks noGrp="1"/>
          </p:cNvSpPr>
          <p:nvPr>
            <p:ph type="title"/>
          </p:nvPr>
        </p:nvSpPr>
        <p:spPr>
          <a:xfrm>
            <a:off x="1028700" y="1967266"/>
            <a:ext cx="2628900" cy="2547257"/>
          </a:xfrm>
          <a:noFill/>
        </p:spPr>
        <p:txBody>
          <a:bodyPr anchor="ctr">
            <a:noAutofit/>
          </a:bodyPr>
          <a:lstStyle/>
          <a:p>
            <a:pPr algn="ctr"/>
            <a:r>
              <a:rPr lang="en-US" sz="2000" dirty="0">
                <a:solidFill>
                  <a:srgbClr val="FFFFFF"/>
                </a:solidFill>
                <a:latin typeface="Georgia" panose="02040502050405020303" pitchFamily="18" charset="0"/>
              </a:rPr>
              <a:t>What about a pandemic? Does the pandemic affect the shadow economy? </a:t>
            </a:r>
            <a:br>
              <a:rPr lang="pl-PL" sz="2000" dirty="0">
                <a:solidFill>
                  <a:srgbClr val="FFFFFF"/>
                </a:solidFill>
                <a:latin typeface="Georgia" panose="02040502050405020303" pitchFamily="18" charset="0"/>
              </a:rPr>
            </a:br>
            <a:r>
              <a:rPr lang="en-US" sz="2000" dirty="0">
                <a:solidFill>
                  <a:srgbClr val="FFFFFF"/>
                </a:solidFill>
                <a:latin typeface="Georgia" panose="02040502050405020303" pitchFamily="18" charset="0"/>
              </a:rPr>
              <a:t>What are the effects of this?</a:t>
            </a:r>
            <a:br>
              <a:rPr lang="pl-PL" sz="2000" dirty="0">
                <a:solidFill>
                  <a:srgbClr val="FFFFFF"/>
                </a:solidFill>
                <a:latin typeface="Georgia" panose="02040502050405020303" pitchFamily="18" charset="0"/>
              </a:rPr>
            </a:br>
            <a:r>
              <a:rPr lang="pl-PL" sz="2000" dirty="0">
                <a:solidFill>
                  <a:srgbClr val="FFFFFF"/>
                </a:solidFill>
                <a:latin typeface="Georgia" panose="02040502050405020303" pitchFamily="18" charset="0"/>
              </a:rPr>
              <a:t>W</a:t>
            </a:r>
            <a:r>
              <a:rPr lang="en-US" sz="2000" dirty="0" err="1">
                <a:solidFill>
                  <a:srgbClr val="FFFFFF"/>
                </a:solidFill>
                <a:latin typeface="Georgia" panose="02040502050405020303" pitchFamily="18" charset="0"/>
              </a:rPr>
              <a:t>hether</a:t>
            </a:r>
            <a:r>
              <a:rPr lang="en-US" sz="2000" dirty="0">
                <a:solidFill>
                  <a:srgbClr val="FFFFFF"/>
                </a:solidFill>
                <a:latin typeface="Georgia" panose="02040502050405020303" pitchFamily="18" charset="0"/>
              </a:rPr>
              <a:t> </a:t>
            </a:r>
            <a:r>
              <a:rPr lang="pl-PL" sz="2000" dirty="0" err="1">
                <a:solidFill>
                  <a:srgbClr val="FFFFFF"/>
                </a:solidFill>
                <a:latin typeface="Georgia" panose="02040502050405020303" pitchFamily="18" charset="0"/>
              </a:rPr>
              <a:t>are</a:t>
            </a:r>
            <a:r>
              <a:rPr lang="pl-PL" sz="2000" dirty="0">
                <a:solidFill>
                  <a:srgbClr val="FFFFFF"/>
                </a:solidFill>
                <a:latin typeface="Georgia" panose="02040502050405020303" pitchFamily="18" charset="0"/>
              </a:rPr>
              <a:t> </a:t>
            </a:r>
            <a:r>
              <a:rPr lang="en-US" sz="2000" dirty="0">
                <a:solidFill>
                  <a:srgbClr val="FFFFFF"/>
                </a:solidFill>
                <a:latin typeface="Georgia" panose="02040502050405020303" pitchFamily="18" charset="0"/>
              </a:rPr>
              <a:t>they negative or </a:t>
            </a:r>
            <a:r>
              <a:rPr lang="en-US" sz="2000" dirty="0" err="1">
                <a:solidFill>
                  <a:srgbClr val="FFFFFF"/>
                </a:solidFill>
                <a:latin typeface="Georgia" panose="02040502050405020303" pitchFamily="18" charset="0"/>
              </a:rPr>
              <a:t>posi</a:t>
            </a:r>
            <a:r>
              <a:rPr lang="pl-PL" sz="2000" dirty="0" err="1">
                <a:solidFill>
                  <a:srgbClr val="FFFFFF"/>
                </a:solidFill>
                <a:latin typeface="Georgia" panose="02040502050405020303" pitchFamily="18" charset="0"/>
              </a:rPr>
              <a:t>tive</a:t>
            </a:r>
            <a:r>
              <a:rPr lang="pl-PL" sz="2000" dirty="0">
                <a:solidFill>
                  <a:srgbClr val="FFFFFF"/>
                </a:solidFill>
                <a:latin typeface="Georgia" panose="02040502050405020303" pitchFamily="18" charset="0"/>
              </a:rPr>
              <a:t> </a:t>
            </a:r>
            <a:r>
              <a:rPr lang="pl-PL" sz="2000" dirty="0" err="1">
                <a:solidFill>
                  <a:srgbClr val="FFFFFF"/>
                </a:solidFill>
                <a:latin typeface="Georgia" panose="02040502050405020303" pitchFamily="18" charset="0"/>
              </a:rPr>
              <a:t>ones</a:t>
            </a:r>
            <a:r>
              <a:rPr lang="pl-PL" sz="2000" dirty="0">
                <a:solidFill>
                  <a:srgbClr val="FFFFFF"/>
                </a:solidFill>
                <a:latin typeface="Georgia" panose="02040502050405020303" pitchFamily="18" charset="0"/>
              </a:rPr>
              <a:t>?</a:t>
            </a:r>
          </a:p>
        </p:txBody>
      </p:sp>
      <p:pic>
        <p:nvPicPr>
          <p:cNvPr id="4" name="Grafika 3" descr="Labirynt">
            <a:extLst>
              <a:ext uri="{FF2B5EF4-FFF2-40B4-BE49-F238E27FC236}">
                <a16:creationId xmlns:a16="http://schemas.microsoft.com/office/drawing/2014/main" id="{5FC28AE9-6D66-4F73-97B4-788855D453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83296" y="643466"/>
            <a:ext cx="5568739" cy="5568739"/>
          </a:xfrm>
          <a:prstGeom prst="rect">
            <a:avLst/>
          </a:prstGeom>
        </p:spPr>
      </p:pic>
    </p:spTree>
    <p:extLst>
      <p:ext uri="{BB962C8B-B14F-4D97-AF65-F5344CB8AC3E}">
        <p14:creationId xmlns:p14="http://schemas.microsoft.com/office/powerpoint/2010/main" val="890636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ytuł 1">
            <a:extLst>
              <a:ext uri="{FF2B5EF4-FFF2-40B4-BE49-F238E27FC236}">
                <a16:creationId xmlns:a16="http://schemas.microsoft.com/office/drawing/2014/main" id="{4FE824B7-8F5B-4F20-8F0D-8DB49C6D59D6}"/>
              </a:ext>
            </a:extLst>
          </p:cNvPr>
          <p:cNvSpPr>
            <a:spLocks noGrp="1"/>
          </p:cNvSpPr>
          <p:nvPr>
            <p:ph type="title"/>
          </p:nvPr>
        </p:nvSpPr>
        <p:spPr>
          <a:xfrm>
            <a:off x="838200" y="365125"/>
            <a:ext cx="10515600" cy="6141692"/>
          </a:xfrm>
        </p:spPr>
        <p:txBody>
          <a:bodyPr/>
          <a:lstStyle/>
          <a:p>
            <a:pPr algn="ctr"/>
            <a:r>
              <a:rPr lang="pl-PL" dirty="0" err="1">
                <a:latin typeface="Georgia" panose="02040502050405020303" pitchFamily="18" charset="0"/>
              </a:rPr>
              <a:t>Pandemic’s</a:t>
            </a:r>
            <a:r>
              <a:rPr lang="pl-PL" dirty="0">
                <a:latin typeface="Georgia" panose="02040502050405020303" pitchFamily="18" charset="0"/>
              </a:rPr>
              <a:t> </a:t>
            </a:r>
            <a:r>
              <a:rPr lang="pl-PL" dirty="0" err="1">
                <a:latin typeface="Georgia" panose="02040502050405020303" pitchFamily="18" charset="0"/>
              </a:rPr>
              <a:t>impact</a:t>
            </a:r>
            <a:r>
              <a:rPr lang="pl-PL" dirty="0">
                <a:latin typeface="Georgia" panose="02040502050405020303" pitchFamily="18" charset="0"/>
              </a:rPr>
              <a:t> on GDP in </a:t>
            </a:r>
            <a:r>
              <a:rPr lang="pl-PL" dirty="0" err="1">
                <a:latin typeface="Georgia" panose="02040502050405020303" pitchFamily="18" charset="0"/>
              </a:rPr>
              <a:t>selected</a:t>
            </a:r>
            <a:r>
              <a:rPr lang="pl-PL" dirty="0">
                <a:latin typeface="Georgia" panose="02040502050405020303" pitchFamily="18" charset="0"/>
              </a:rPr>
              <a:t> </a:t>
            </a:r>
            <a:r>
              <a:rPr lang="pl-PL" dirty="0" err="1">
                <a:latin typeface="Georgia" panose="02040502050405020303" pitchFamily="18" charset="0"/>
              </a:rPr>
              <a:t>countries</a:t>
            </a:r>
            <a:r>
              <a:rPr lang="pl-PL" dirty="0">
                <a:latin typeface="Georgia" panose="02040502050405020303" pitchFamily="18" charset="0"/>
              </a:rPr>
              <a:t> 2020</a:t>
            </a:r>
            <a:br>
              <a:rPr lang="pl-PL" dirty="0">
                <a:latin typeface="Georgia" panose="02040502050405020303" pitchFamily="18" charset="0"/>
              </a:rPr>
            </a:br>
            <a:br>
              <a:rPr lang="pl-PL" dirty="0"/>
            </a:br>
            <a:br>
              <a:rPr lang="pl-PL" dirty="0"/>
            </a:br>
            <a:br>
              <a:rPr lang="pl-PL" dirty="0"/>
            </a:br>
            <a:br>
              <a:rPr lang="pl-PL" dirty="0"/>
            </a:br>
            <a:br>
              <a:rPr lang="pl-PL" dirty="0"/>
            </a:br>
            <a:endParaRPr lang="pl-PL" dirty="0"/>
          </a:p>
        </p:txBody>
      </p:sp>
      <p:graphicFrame>
        <p:nvGraphicFramePr>
          <p:cNvPr id="3" name="Tabela 3">
            <a:extLst>
              <a:ext uri="{FF2B5EF4-FFF2-40B4-BE49-F238E27FC236}">
                <a16:creationId xmlns:a16="http://schemas.microsoft.com/office/drawing/2014/main" id="{02D61A36-3C8E-4BDB-A253-9EB47EFC1EEA}"/>
              </a:ext>
            </a:extLst>
          </p:cNvPr>
          <p:cNvGraphicFramePr>
            <a:graphicFrameLocks noGrp="1"/>
          </p:cNvGraphicFramePr>
          <p:nvPr>
            <p:extLst>
              <p:ext uri="{D42A27DB-BD31-4B8C-83A1-F6EECF244321}">
                <p14:modId xmlns:p14="http://schemas.microsoft.com/office/powerpoint/2010/main" val="1487094078"/>
              </p:ext>
            </p:extLst>
          </p:nvPr>
        </p:nvGraphicFramePr>
        <p:xfrm>
          <a:off x="1815548" y="2457910"/>
          <a:ext cx="7642086" cy="4145280"/>
        </p:xfrm>
        <a:graphic>
          <a:graphicData uri="http://schemas.openxmlformats.org/drawingml/2006/table">
            <a:tbl>
              <a:tblPr firstRow="1" bandRow="1">
                <a:tableStyleId>{5C22544A-7EE6-4342-B048-85BDC9FD1C3A}</a:tableStyleId>
              </a:tblPr>
              <a:tblGrid>
                <a:gridCol w="3578086">
                  <a:extLst>
                    <a:ext uri="{9D8B030D-6E8A-4147-A177-3AD203B41FA5}">
                      <a16:colId xmlns:a16="http://schemas.microsoft.com/office/drawing/2014/main" val="3936950453"/>
                    </a:ext>
                  </a:extLst>
                </a:gridCol>
                <a:gridCol w="4064000">
                  <a:extLst>
                    <a:ext uri="{9D8B030D-6E8A-4147-A177-3AD203B41FA5}">
                      <a16:colId xmlns:a16="http://schemas.microsoft.com/office/drawing/2014/main" val="2468004490"/>
                    </a:ext>
                  </a:extLst>
                </a:gridCol>
              </a:tblGrid>
              <a:tr h="0">
                <a:tc>
                  <a:txBody>
                    <a:bodyPr/>
                    <a:lstStyle/>
                    <a:p>
                      <a:pPr algn="ctr"/>
                      <a:r>
                        <a:rPr lang="pl-PL" sz="2800" b="1" dirty="0">
                          <a:solidFill>
                            <a:schemeClr val="tx1"/>
                          </a:solidFill>
                          <a:latin typeface="Georgia" panose="02040502050405020303" pitchFamily="18" charset="0"/>
                        </a:rPr>
                        <a:t>Country</a:t>
                      </a:r>
                    </a:p>
                  </a:txBody>
                  <a:tcPr>
                    <a:noFill/>
                  </a:tcPr>
                </a:tc>
                <a:tc>
                  <a:txBody>
                    <a:bodyPr/>
                    <a:lstStyle/>
                    <a:p>
                      <a:pPr algn="ctr"/>
                      <a:r>
                        <a:rPr lang="pl-PL" sz="2800" dirty="0">
                          <a:solidFill>
                            <a:schemeClr val="tx1"/>
                          </a:solidFill>
                          <a:latin typeface="Georgia" panose="02040502050405020303" pitchFamily="18" charset="0"/>
                        </a:rPr>
                        <a:t>% GDP </a:t>
                      </a:r>
                    </a:p>
                  </a:txBody>
                  <a:tcPr>
                    <a:noFill/>
                  </a:tcPr>
                </a:tc>
                <a:extLst>
                  <a:ext uri="{0D108BD9-81ED-4DB2-BD59-A6C34878D82A}">
                    <a16:rowId xmlns:a16="http://schemas.microsoft.com/office/drawing/2014/main" val="3117000696"/>
                  </a:ext>
                </a:extLst>
              </a:tr>
              <a:tr h="370840">
                <a:tc>
                  <a:txBody>
                    <a:bodyPr/>
                    <a:lstStyle/>
                    <a:p>
                      <a:r>
                        <a:rPr lang="pl-PL" sz="2800" dirty="0" err="1">
                          <a:latin typeface="Georgia" panose="02040502050405020303" pitchFamily="18" charset="0"/>
                        </a:rPr>
                        <a:t>Lithuania</a:t>
                      </a:r>
                      <a:endParaRPr lang="pl-PL" sz="2800" dirty="0">
                        <a:latin typeface="Georgia" panose="02040502050405020303" pitchFamily="18" charset="0"/>
                      </a:endParaRPr>
                    </a:p>
                  </a:txBody>
                  <a:tcPr>
                    <a:noFill/>
                  </a:tcPr>
                </a:tc>
                <a:tc>
                  <a:txBody>
                    <a:bodyPr/>
                    <a:lstStyle/>
                    <a:p>
                      <a:pPr algn="ctr"/>
                      <a:r>
                        <a:rPr lang="pl-PL" sz="2800" dirty="0">
                          <a:solidFill>
                            <a:schemeClr val="tx1"/>
                          </a:solidFill>
                          <a:latin typeface="Georgia" panose="02040502050405020303" pitchFamily="18" charset="0"/>
                        </a:rPr>
                        <a:t>-2,2</a:t>
                      </a:r>
                    </a:p>
                  </a:txBody>
                  <a:tcPr>
                    <a:noFill/>
                  </a:tcPr>
                </a:tc>
                <a:extLst>
                  <a:ext uri="{0D108BD9-81ED-4DB2-BD59-A6C34878D82A}">
                    <a16:rowId xmlns:a16="http://schemas.microsoft.com/office/drawing/2014/main" val="1540860396"/>
                  </a:ext>
                </a:extLst>
              </a:tr>
              <a:tr h="370840">
                <a:tc>
                  <a:txBody>
                    <a:bodyPr/>
                    <a:lstStyle/>
                    <a:p>
                      <a:r>
                        <a:rPr lang="pl-PL" sz="2800" dirty="0" err="1">
                          <a:latin typeface="Georgia" panose="02040502050405020303" pitchFamily="18" charset="0"/>
                        </a:rPr>
                        <a:t>Latvia</a:t>
                      </a:r>
                      <a:endParaRPr lang="pl-PL" sz="2800" dirty="0">
                        <a:latin typeface="Georgia" panose="02040502050405020303" pitchFamily="18" charset="0"/>
                      </a:endParaRPr>
                    </a:p>
                  </a:txBody>
                  <a:tcPr>
                    <a:noFill/>
                  </a:tcPr>
                </a:tc>
                <a:tc>
                  <a:txBody>
                    <a:bodyPr/>
                    <a:lstStyle/>
                    <a:p>
                      <a:pPr algn="ctr"/>
                      <a:r>
                        <a:rPr lang="pl-PL" sz="2800" dirty="0">
                          <a:solidFill>
                            <a:schemeClr val="tx1"/>
                          </a:solidFill>
                          <a:latin typeface="Georgia" panose="02040502050405020303" pitchFamily="18" charset="0"/>
                        </a:rPr>
                        <a:t>-5,6</a:t>
                      </a:r>
                    </a:p>
                  </a:txBody>
                  <a:tcPr>
                    <a:noFill/>
                  </a:tcPr>
                </a:tc>
                <a:extLst>
                  <a:ext uri="{0D108BD9-81ED-4DB2-BD59-A6C34878D82A}">
                    <a16:rowId xmlns:a16="http://schemas.microsoft.com/office/drawing/2014/main" val="535747930"/>
                  </a:ext>
                </a:extLst>
              </a:tr>
              <a:tr h="370840">
                <a:tc>
                  <a:txBody>
                    <a:bodyPr/>
                    <a:lstStyle/>
                    <a:p>
                      <a:r>
                        <a:rPr lang="pl-PL" sz="2800" dirty="0">
                          <a:latin typeface="Georgia" panose="02040502050405020303" pitchFamily="18" charset="0"/>
                        </a:rPr>
                        <a:t>Poland</a:t>
                      </a:r>
                    </a:p>
                  </a:txBody>
                  <a:tcPr>
                    <a:noFill/>
                  </a:tcPr>
                </a:tc>
                <a:tc>
                  <a:txBody>
                    <a:bodyPr/>
                    <a:lstStyle/>
                    <a:p>
                      <a:pPr algn="ctr"/>
                      <a:r>
                        <a:rPr lang="pl-PL" sz="2800" dirty="0">
                          <a:solidFill>
                            <a:schemeClr val="tx1"/>
                          </a:solidFill>
                          <a:latin typeface="Georgia" panose="02040502050405020303" pitchFamily="18" charset="0"/>
                        </a:rPr>
                        <a:t>-3,6</a:t>
                      </a:r>
                    </a:p>
                  </a:txBody>
                  <a:tcPr>
                    <a:noFill/>
                  </a:tcPr>
                </a:tc>
                <a:extLst>
                  <a:ext uri="{0D108BD9-81ED-4DB2-BD59-A6C34878D82A}">
                    <a16:rowId xmlns:a16="http://schemas.microsoft.com/office/drawing/2014/main" val="3980504841"/>
                  </a:ext>
                </a:extLst>
              </a:tr>
              <a:tr h="476784">
                <a:tc>
                  <a:txBody>
                    <a:bodyPr/>
                    <a:lstStyle/>
                    <a:p>
                      <a:r>
                        <a:rPr lang="pl-PL" sz="2800" dirty="0">
                          <a:latin typeface="Georgia" panose="02040502050405020303" pitchFamily="18" charset="0"/>
                        </a:rPr>
                        <a:t>Estonia</a:t>
                      </a:r>
                    </a:p>
                  </a:txBody>
                  <a:tcPr>
                    <a:noFill/>
                  </a:tcPr>
                </a:tc>
                <a:tc>
                  <a:txBody>
                    <a:bodyPr/>
                    <a:lstStyle/>
                    <a:p>
                      <a:pPr algn="ctr"/>
                      <a:r>
                        <a:rPr lang="pl-PL" sz="2800" dirty="0">
                          <a:solidFill>
                            <a:schemeClr val="tx1"/>
                          </a:solidFill>
                          <a:latin typeface="Georgia" panose="02040502050405020303" pitchFamily="18" charset="0"/>
                        </a:rPr>
                        <a:t>-4,6</a:t>
                      </a:r>
                    </a:p>
                  </a:txBody>
                  <a:tcPr>
                    <a:noFill/>
                  </a:tcPr>
                </a:tc>
                <a:extLst>
                  <a:ext uri="{0D108BD9-81ED-4DB2-BD59-A6C34878D82A}">
                    <a16:rowId xmlns:a16="http://schemas.microsoft.com/office/drawing/2014/main" val="3371864732"/>
                  </a:ext>
                </a:extLst>
              </a:tr>
              <a:tr h="370840">
                <a:tc>
                  <a:txBody>
                    <a:bodyPr/>
                    <a:lstStyle/>
                    <a:p>
                      <a:r>
                        <a:rPr lang="pl-PL" sz="2800" dirty="0">
                          <a:latin typeface="Georgia" panose="02040502050405020303" pitchFamily="18" charset="0"/>
                        </a:rPr>
                        <a:t>Germany</a:t>
                      </a:r>
                    </a:p>
                  </a:txBody>
                  <a:tcPr>
                    <a:noFill/>
                  </a:tcPr>
                </a:tc>
                <a:tc>
                  <a:txBody>
                    <a:bodyPr/>
                    <a:lstStyle/>
                    <a:p>
                      <a:pPr algn="ctr"/>
                      <a:r>
                        <a:rPr lang="pl-PL" sz="2800" dirty="0">
                          <a:solidFill>
                            <a:schemeClr val="tx1"/>
                          </a:solidFill>
                          <a:latin typeface="Georgia" panose="02040502050405020303" pitchFamily="18" charset="0"/>
                        </a:rPr>
                        <a:t>-5,6</a:t>
                      </a:r>
                    </a:p>
                  </a:txBody>
                  <a:tcPr>
                    <a:noFill/>
                  </a:tcPr>
                </a:tc>
                <a:extLst>
                  <a:ext uri="{0D108BD9-81ED-4DB2-BD59-A6C34878D82A}">
                    <a16:rowId xmlns:a16="http://schemas.microsoft.com/office/drawing/2014/main" val="1741180329"/>
                  </a:ext>
                </a:extLst>
              </a:tr>
              <a:tr h="370840">
                <a:tc>
                  <a:txBody>
                    <a:bodyPr/>
                    <a:lstStyle/>
                    <a:p>
                      <a:r>
                        <a:rPr lang="pl-PL" sz="2800" dirty="0" err="1">
                          <a:latin typeface="Georgia" panose="02040502050405020303" pitchFamily="18" charset="0"/>
                        </a:rPr>
                        <a:t>Czechia</a:t>
                      </a:r>
                      <a:endParaRPr lang="pl-PL" sz="2800" dirty="0">
                        <a:latin typeface="Georgia" panose="02040502050405020303" pitchFamily="18" charset="0"/>
                      </a:endParaRPr>
                    </a:p>
                  </a:txBody>
                  <a:tcPr>
                    <a:noFill/>
                  </a:tcPr>
                </a:tc>
                <a:tc>
                  <a:txBody>
                    <a:bodyPr/>
                    <a:lstStyle/>
                    <a:p>
                      <a:pPr algn="ctr"/>
                      <a:r>
                        <a:rPr lang="pl-PL" sz="2800" dirty="0">
                          <a:solidFill>
                            <a:schemeClr val="tx1"/>
                          </a:solidFill>
                          <a:latin typeface="Georgia" panose="02040502050405020303" pitchFamily="18" charset="0"/>
                        </a:rPr>
                        <a:t>-6,9</a:t>
                      </a:r>
                    </a:p>
                  </a:txBody>
                  <a:tcPr>
                    <a:noFill/>
                  </a:tcPr>
                </a:tc>
                <a:extLst>
                  <a:ext uri="{0D108BD9-81ED-4DB2-BD59-A6C34878D82A}">
                    <a16:rowId xmlns:a16="http://schemas.microsoft.com/office/drawing/2014/main" val="4220293716"/>
                  </a:ext>
                </a:extLst>
              </a:tr>
              <a:tr h="370840">
                <a:tc>
                  <a:txBody>
                    <a:bodyPr/>
                    <a:lstStyle/>
                    <a:p>
                      <a:r>
                        <a:rPr lang="pl-PL" sz="2800" dirty="0" err="1">
                          <a:latin typeface="Georgia" panose="02040502050405020303" pitchFamily="18" charset="0"/>
                        </a:rPr>
                        <a:t>Sweden</a:t>
                      </a:r>
                      <a:endParaRPr lang="pl-PL" sz="2800" dirty="0">
                        <a:latin typeface="Georgia" panose="02040502050405020303" pitchFamily="18" charset="0"/>
                      </a:endParaRPr>
                    </a:p>
                  </a:txBody>
                  <a:tcPr>
                    <a:noFill/>
                  </a:tcPr>
                </a:tc>
                <a:tc>
                  <a:txBody>
                    <a:bodyPr/>
                    <a:lstStyle/>
                    <a:p>
                      <a:pPr algn="ctr"/>
                      <a:r>
                        <a:rPr lang="pl-PL" sz="2800" dirty="0">
                          <a:solidFill>
                            <a:schemeClr val="tx1"/>
                          </a:solidFill>
                          <a:latin typeface="Georgia" panose="02040502050405020303" pitchFamily="18" charset="0"/>
                        </a:rPr>
                        <a:t>-3,4</a:t>
                      </a:r>
                    </a:p>
                  </a:txBody>
                  <a:tcPr>
                    <a:noFill/>
                  </a:tcPr>
                </a:tc>
                <a:extLst>
                  <a:ext uri="{0D108BD9-81ED-4DB2-BD59-A6C34878D82A}">
                    <a16:rowId xmlns:a16="http://schemas.microsoft.com/office/drawing/2014/main" val="1641903022"/>
                  </a:ext>
                </a:extLst>
              </a:tr>
            </a:tbl>
          </a:graphicData>
        </a:graphic>
      </p:graphicFrame>
    </p:spTree>
    <p:extLst>
      <p:ext uri="{BB962C8B-B14F-4D97-AF65-F5344CB8AC3E}">
        <p14:creationId xmlns:p14="http://schemas.microsoft.com/office/powerpoint/2010/main" val="4245621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027C52-EAEF-417D-B99C-DBFD6D1345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9400" y="0"/>
            <a:ext cx="119126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F0977BDD-F21B-4E52-8FAE-69AA18080B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49933" t="3964" b="3964"/>
          <a:stretch/>
        </p:blipFill>
        <p:spPr>
          <a:xfrm flipH="1">
            <a:off x="5562194" y="1"/>
            <a:ext cx="6629806"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11" name="Rectangle 10">
            <a:extLst>
              <a:ext uri="{FF2B5EF4-FFF2-40B4-BE49-F238E27FC236}">
                <a16:creationId xmlns:a16="http://schemas.microsoft.com/office/drawing/2014/main" id="{9FF39A25-DBCE-442D-A2E3-C0FE3312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0073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35BF56-4C69-42FD-BF36-52D227FB6892}"/>
              </a:ext>
            </a:extLst>
          </p:cNvPr>
          <p:cNvSpPr>
            <a:spLocks noGrp="1"/>
          </p:cNvSpPr>
          <p:nvPr>
            <p:ph type="title"/>
          </p:nvPr>
        </p:nvSpPr>
        <p:spPr>
          <a:xfrm>
            <a:off x="640079" y="1055098"/>
            <a:ext cx="5760719" cy="4747805"/>
          </a:xfrm>
        </p:spPr>
        <p:txBody>
          <a:bodyPr vert="horz" lIns="91440" tIns="45720" rIns="91440" bIns="45720" rtlCol="0" anchor="ctr">
            <a:normAutofit/>
          </a:bodyPr>
          <a:lstStyle/>
          <a:p>
            <a:r>
              <a:rPr lang="en-US" sz="2100" kern="1200" dirty="0">
                <a:solidFill>
                  <a:srgbClr val="000000"/>
                </a:solidFill>
                <a:latin typeface="Georgia" panose="02040502050405020303" pitchFamily="18" charset="0"/>
              </a:rPr>
              <a:t>From an industry view, the most severe ongoing impact is on services which continue to struggle at -7.3 per cent versus a year ago.</a:t>
            </a:r>
            <a:br>
              <a:rPr lang="en-US" sz="2100" kern="1200" dirty="0">
                <a:solidFill>
                  <a:srgbClr val="000000"/>
                </a:solidFill>
                <a:latin typeface="Georgia" panose="02040502050405020303" pitchFamily="18" charset="0"/>
              </a:rPr>
            </a:br>
            <a:r>
              <a:rPr lang="en-US" sz="2100" kern="1200" dirty="0">
                <a:solidFill>
                  <a:srgbClr val="000000"/>
                </a:solidFill>
                <a:latin typeface="Georgia" panose="02040502050405020303" pitchFamily="18" charset="0"/>
              </a:rPr>
              <a:t>This is driven by distribution hotels &amp; restaurants (-12.3%) and transport, storage and communications (-10.4%) in particular.</a:t>
            </a:r>
            <a:br>
              <a:rPr lang="en-US" sz="2100" kern="1200" dirty="0">
                <a:solidFill>
                  <a:srgbClr val="000000"/>
                </a:solidFill>
                <a:latin typeface="Georgia" panose="02040502050405020303" pitchFamily="18" charset="0"/>
              </a:rPr>
            </a:br>
            <a:r>
              <a:rPr lang="en-US" sz="2100" kern="1200" dirty="0">
                <a:solidFill>
                  <a:srgbClr val="000000"/>
                </a:solidFill>
                <a:latin typeface="Georgia" panose="02040502050405020303" pitchFamily="18" charset="0"/>
              </a:rPr>
              <a:t>Business services and finance have performed least badly (-4.8%), though finance (-2.9%) and real estate (-1.5%) have offset a more severe decline in ‘professional scientific administrative and support’ (-9.2%).</a:t>
            </a:r>
          </a:p>
        </p:txBody>
      </p:sp>
    </p:spTree>
    <p:extLst>
      <p:ext uri="{BB962C8B-B14F-4D97-AF65-F5344CB8AC3E}">
        <p14:creationId xmlns:p14="http://schemas.microsoft.com/office/powerpoint/2010/main" val="400166357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642</Words>
  <Application>Microsoft Macintosh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DengXian</vt:lpstr>
      <vt:lpstr>Andalus</vt:lpstr>
      <vt:lpstr>Arial</vt:lpstr>
      <vt:lpstr>Calibri</vt:lpstr>
      <vt:lpstr>Calibri Light</vt:lpstr>
      <vt:lpstr>Georgia</vt:lpstr>
      <vt:lpstr>Motyw pakietu Office</vt:lpstr>
      <vt:lpstr>Pandemic’s impact on increasing the shadow economy performance</vt:lpstr>
      <vt:lpstr>The shadow economy is regarded to be a distinctiveness of the modern economy. This is due to the main two facts. First shadow economy exists in any country and just varies from the level of it and the category. Secondly the shadow economy affects the legal activity. </vt:lpstr>
      <vt:lpstr>Generally, the  shadow economy affects legal economy in a depraved way. Such an opinion is widely spread in spite of that there are some academics, researches, even politics state that shadow economy sometimes supports lawful motion</vt:lpstr>
      <vt:lpstr>The surplus of labor force is absorbed by shadow economy. The shadow economy is just the pillow for higher unemployment rate. Secondly people from shadow economy spend at least some money in legal way, so the support budget revenue for example by VAT tax. Schneider based upon his research states that 66% of earnings in the shadow economy is quickly spent in formal sector</vt:lpstr>
      <vt:lpstr>According to the Fraser Institute studies, a growing shadow economy is the sign that the democracy works bad, citizens condemning governments policies through an economic behavior, protesting to the law and regulations, and additionally influenced the usual consumption spending, and mainly those for long term purpose (Florea, Schiop, 2008)</vt:lpstr>
      <vt:lpstr> The roots of the shadow economy are mainly the same. They are connected with: - The high level of taxation (Krstić, Schneider, 2015), - The complicated and contradicted law system (Ainsworth, 2011), - The high level of corruption(Choi, Thum, 2003), - The level of organized crime ( Dabla-Norris, Feltenstein, 2003), - The culture determinates (Buszko, 2017, Alm, Torgler, 2006), - The quality of institutional structure (Laruelle, 2008). </vt:lpstr>
      <vt:lpstr>What about a pandemic? Does the pandemic affect the shadow economy?  What are the effects of this? Whether are they negative or positive ones?</vt:lpstr>
      <vt:lpstr>Pandemic’s impact on GDP in selected countries 2020      </vt:lpstr>
      <vt:lpstr>From an industry view, the most severe ongoing impact is on services which continue to struggle at -7.3 per cent versus a year ago. This is driven by distribution hotels &amp; restaurants (-12.3%) and transport, storage and communications (-10.4%) in particular. Business services and finance have performed least badly (-4.8%), though finance (-2.9%) and real estate (-1.5%) have offset a more severe decline in ‘professional scientific administrative and support’ (-9.2%).</vt:lpstr>
      <vt:lpstr>The level of shadow economy in selected countries 2020 (%GDP)       </vt:lpstr>
      <vt:lpstr>The effects of shadow economy based upon pandemic’s impact – Polish case - the decrease of tax revenues / by 8% - inflation growth / by 3% / CPI  - unemployment growth / by 4% - linking social capital / Michael Woolcock i Fabio Sabatini approach/ - decrease by 7% ( pilot research – construction industry sample of 76 companies/</vt:lpstr>
      <vt:lpstr>Thank You very much for Your attention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Pandemic’s impact on increasing the shadow economy performance</dc:title>
  <dc:creator>Andrzej Buszko</dc:creator>
  <cp:lastModifiedBy>Microsoft Office User</cp:lastModifiedBy>
  <cp:revision>3</cp:revision>
  <dcterms:created xsi:type="dcterms:W3CDTF">2021-05-02T11:14:01Z</dcterms:created>
  <dcterms:modified xsi:type="dcterms:W3CDTF">2021-05-03T14:35:23Z</dcterms:modified>
</cp:coreProperties>
</file>